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2" r:id="rId1"/>
  </p:sldMasterIdLst>
  <p:notesMasterIdLst>
    <p:notesMasterId r:id="rId37"/>
  </p:notesMasterIdLst>
  <p:sldIdLst>
    <p:sldId id="256" r:id="rId2"/>
    <p:sldId id="295" r:id="rId3"/>
    <p:sldId id="294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4" r:id="rId30"/>
    <p:sldId id="290" r:id="rId31"/>
    <p:sldId id="291" r:id="rId32"/>
    <p:sldId id="293" r:id="rId33"/>
    <p:sldId id="292" r:id="rId34"/>
    <p:sldId id="288" r:id="rId35"/>
    <p:sldId id="289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9C9E"/>
    <a:srgbClr val="FDF2EA"/>
    <a:srgbClr val="E7C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720" y="60"/>
      </p:cViewPr>
      <p:guideLst>
        <p:guide orient="horz" pos="2159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rgbClr val="37A6CD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F9CC1F"/>
              </a:solidFill>
            </c:spPr>
            <c:extLst>
              <c:ext xmlns:c16="http://schemas.microsoft.com/office/drawing/2014/chart" uri="{C3380CC4-5D6E-409C-BE32-E72D297353CC}">
                <c16:uniqueId val="{00000001-60B1-4DD2-89D5-9B1F034A380B}"/>
              </c:ext>
            </c:extLst>
          </c:dPt>
          <c:dPt>
            <c:idx val="1"/>
            <c:invertIfNegative val="0"/>
            <c:bubble3D val="0"/>
            <c:spPr>
              <a:solidFill>
                <a:srgbClr val="3D4DA8"/>
              </a:solidFill>
            </c:spPr>
            <c:extLst>
              <c:ext xmlns:c16="http://schemas.microsoft.com/office/drawing/2014/chart" uri="{C3380CC4-5D6E-409C-BE32-E72D297353CC}">
                <c16:uniqueId val="{00000003-60B1-4DD2-89D5-9B1F034A380B}"/>
              </c:ext>
            </c:extLst>
          </c:dPt>
          <c:cat>
            <c:strRef>
              <c:f>Sheet1!$A$2:$A$4</c:f>
              <c:strCache>
                <c:ptCount val="3"/>
                <c:pt idx="0">
                  <c:v>Python</c:v>
                </c:pt>
                <c:pt idx="1">
                  <c:v>OpenCv</c:v>
                </c:pt>
                <c:pt idx="2">
                  <c:v>TensorFlow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40</c:v>
                </c:pt>
                <c:pt idx="1">
                  <c:v>20</c:v>
                </c:pt>
                <c:pt idx="2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0B1-4DD2-89D5-9B1F034A38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6192494"/>
        <c:axId val="877595271"/>
      </c:barChart>
      <c:catAx>
        <c:axId val="36192494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prstDash val="solid"/>
              <a:round/>
              <a:headEnd w="med" len="med"/>
              <a:tailEnd w="med" len="med"/>
            </a:ln>
          </c:spPr>
        </c:majorGridlines>
        <c:minorGridlines>
          <c:spPr>
            <a:ln w="9525" cap="flat" cmpd="sng" algn="ctr">
              <a:noFill/>
              <a:prstDash val="solid"/>
              <a:round/>
              <a:headEnd w="med" len="med"/>
              <a:tailEnd w="med" len="med"/>
            </a:ln>
          </c:spPr>
        </c:minorGridlines>
        <c:numFmt formatCode="General" sourceLinked="0"/>
        <c:majorTickMark val="none"/>
        <c:minorTickMark val="none"/>
        <c:tickLblPos val="nextTo"/>
        <c:txPr>
          <a:bodyPr rot="0" vert="horz" wrap="none" lIns="0" tIns="0" rIns="0" bIns="0" anchor="ctr" anchorCtr="1"/>
          <a:lstStyle/>
          <a:p>
            <a:pPr algn="l">
              <a:defRPr sz="1600" b="1" i="0" u="none">
                <a:solidFill>
                  <a:sysClr val="windowText" lastClr="000000"/>
                </a:solidFill>
                <a:latin typeface="Arial Nova"/>
                <a:ea typeface="나눔스퀘어 Light"/>
                <a:cs typeface="나눔스퀘어 Light"/>
                <a:sym typeface="나눔스퀘어 Light"/>
              </a:defRPr>
            </a:pPr>
            <a:endParaRPr lang="ko-KR"/>
          </a:p>
        </c:txPr>
        <c:crossAx val="877595271"/>
        <c:crosses val="autoZero"/>
        <c:auto val="1"/>
        <c:lblAlgn val="ctr"/>
        <c:lblOffset val="100"/>
        <c:tickMarkSkip val="1"/>
        <c:noMultiLvlLbl val="0"/>
      </c:catAx>
      <c:valAx>
        <c:axId val="877595271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prstDash val="solid"/>
              <a:round/>
              <a:headEnd w="med" len="med"/>
              <a:tailEnd w="med" len="med"/>
            </a:ln>
          </c:spPr>
        </c:majorGridlines>
        <c:numFmt formatCode="General" sourceLinked="1"/>
        <c:majorTickMark val="out"/>
        <c:minorTickMark val="none"/>
        <c:tickLblPos val="nextTo"/>
        <c:crossAx val="36192494"/>
        <c:crosses val="autoZero"/>
        <c:crossBetween val="between"/>
      </c:valAx>
      <c:spPr>
        <a:noFill/>
        <a:ln w="9525" cap="flat" cmpd="sng" algn="ctr">
          <a:noFill/>
          <a:prstDash val="solid"/>
          <a:round/>
          <a:headEnd w="med" len="med"/>
          <a:tailEnd w="med" len="med"/>
        </a:ln>
      </c:spPr>
    </c:plotArea>
    <c:plotVisOnly val="0"/>
    <c:dispBlanksAs val="gap"/>
    <c:showDLblsOverMax val="1"/>
  </c:chart>
  <c:txPr>
    <a:bodyPr rot="0" vert="horz" wrap="none" lIns="0" tIns="0" rIns="0" bIns="0" anchor="ctr" anchorCtr="1"/>
    <a:lstStyle/>
    <a:p>
      <a:pPr algn="l">
        <a:defRPr sz="1200" b="0" i="0" u="none">
          <a:latin typeface="Arial Nova"/>
          <a:ea typeface="나눔스퀘어 Light"/>
          <a:cs typeface="나눔스퀘어 Light"/>
          <a:sym typeface="나눔스퀘어 Light"/>
        </a:defRPr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0" styleIndex="0"/>
    </c:ext>
  </c:extLst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1DDA67-A116-4975-84E8-1FD7CB6139B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728D7A-0243-4FE6-B694-FC1BD253D3D7}">
      <dgm:prSet custT="1"/>
      <dgm:spPr/>
      <dgm:t>
        <a:bodyPr/>
        <a:lstStyle/>
        <a:p>
          <a:r>
            <a:rPr lang="ko-KR" sz="1400" b="1" dirty="0"/>
            <a:t>단국대학교 산업공학과 김교수는 코로나가 종식되고 곧 다가 올 대면강의에 있어 걱정거리가 생겼다</a:t>
          </a:r>
          <a:r>
            <a:rPr lang="en-US" sz="1400" b="1" dirty="0"/>
            <a:t>.</a:t>
          </a:r>
        </a:p>
      </dgm:t>
    </dgm:pt>
    <dgm:pt modelId="{60D32342-8AD3-46FE-9CF8-0112A9D1DB6D}" type="parTrans" cxnId="{79626B99-FFB6-4F9C-A9FF-A1C555962AD4}">
      <dgm:prSet/>
      <dgm:spPr/>
      <dgm:t>
        <a:bodyPr/>
        <a:lstStyle/>
        <a:p>
          <a:endParaRPr lang="en-US"/>
        </a:p>
      </dgm:t>
    </dgm:pt>
    <dgm:pt modelId="{E30A4845-2ACC-4053-AF91-CE38CD61062E}" type="sibTrans" cxnId="{79626B99-FFB6-4F9C-A9FF-A1C555962AD4}">
      <dgm:prSet/>
      <dgm:spPr/>
      <dgm:t>
        <a:bodyPr/>
        <a:lstStyle/>
        <a:p>
          <a:endParaRPr lang="en-US"/>
        </a:p>
      </dgm:t>
    </dgm:pt>
    <dgm:pt modelId="{08AD7BF0-7F78-4C7F-92BC-024B0CDE3EBA}">
      <dgm:prSet custT="1"/>
      <dgm:spPr/>
      <dgm:t>
        <a:bodyPr/>
        <a:lstStyle/>
        <a:p>
          <a:r>
            <a:rPr lang="en-US" sz="1400" dirty="0"/>
            <a:t>2. 1</a:t>
          </a:r>
          <a:r>
            <a:rPr lang="ko-KR" sz="1400" dirty="0"/>
            <a:t>의 이유로 고전적인 호명</a:t>
          </a:r>
          <a:r>
            <a:rPr lang="en-US" altLang="ko-KR" sz="1400" dirty="0"/>
            <a:t> </a:t>
          </a:r>
          <a:r>
            <a:rPr lang="ko-KR" altLang="en-US" sz="1400" dirty="0"/>
            <a:t>후 얼굴확인</a:t>
          </a:r>
          <a:r>
            <a:rPr lang="ko-KR" sz="1400" dirty="0"/>
            <a:t> 출석에 어려움이 예상된다</a:t>
          </a:r>
          <a:r>
            <a:rPr lang="en-US" sz="1400" dirty="0"/>
            <a:t>.</a:t>
          </a:r>
          <a:r>
            <a:rPr lang="ko-KR" sz="1400" dirty="0"/>
            <a:t> </a:t>
          </a:r>
          <a:endParaRPr lang="en-US" sz="1400" dirty="0"/>
        </a:p>
      </dgm:t>
    </dgm:pt>
    <dgm:pt modelId="{80F6A684-D8C9-47C9-9D99-C7996BFD5BB1}" type="parTrans" cxnId="{8DF09894-CD79-4B9B-BB52-B2FBFBE31636}">
      <dgm:prSet/>
      <dgm:spPr/>
      <dgm:t>
        <a:bodyPr/>
        <a:lstStyle/>
        <a:p>
          <a:endParaRPr lang="en-US"/>
        </a:p>
      </dgm:t>
    </dgm:pt>
    <dgm:pt modelId="{D3DEAAA6-5B52-47F2-927A-B13FDCFACC93}" type="sibTrans" cxnId="{8DF09894-CD79-4B9B-BB52-B2FBFBE31636}">
      <dgm:prSet/>
      <dgm:spPr/>
      <dgm:t>
        <a:bodyPr/>
        <a:lstStyle/>
        <a:p>
          <a:endParaRPr lang="en-US"/>
        </a:p>
      </dgm:t>
    </dgm:pt>
    <dgm:pt modelId="{A7C41EE6-2998-488D-B1C2-31BE62AB1466}">
      <dgm:prSet custT="1"/>
      <dgm:spPr/>
      <dgm:t>
        <a:bodyPr/>
        <a:lstStyle/>
        <a:p>
          <a:r>
            <a:rPr lang="en-US" sz="1400" dirty="0"/>
            <a:t>3. 2</a:t>
          </a:r>
          <a:r>
            <a:rPr lang="ko-KR" sz="1400" dirty="0"/>
            <a:t>의 이유로 대리출석이 성행 할 것으로 예상된다</a:t>
          </a:r>
          <a:r>
            <a:rPr lang="en-US" sz="1400" dirty="0"/>
            <a:t>.</a:t>
          </a:r>
        </a:p>
      </dgm:t>
    </dgm:pt>
    <dgm:pt modelId="{CAADD818-8175-452A-AECC-5802DF30D3C9}" type="parTrans" cxnId="{419F097C-9D51-454F-A46F-EFD52A1EED61}">
      <dgm:prSet/>
      <dgm:spPr/>
      <dgm:t>
        <a:bodyPr/>
        <a:lstStyle/>
        <a:p>
          <a:endParaRPr lang="en-US"/>
        </a:p>
      </dgm:t>
    </dgm:pt>
    <dgm:pt modelId="{765F5747-6747-4E41-B44B-167F6E034E48}" type="sibTrans" cxnId="{419F097C-9D51-454F-A46F-EFD52A1EED61}">
      <dgm:prSet/>
      <dgm:spPr/>
      <dgm:t>
        <a:bodyPr/>
        <a:lstStyle/>
        <a:p>
          <a:endParaRPr lang="en-US"/>
        </a:p>
      </dgm:t>
    </dgm:pt>
    <dgm:pt modelId="{32CBBD3B-5985-4A43-AD5B-54DEA07E3971}">
      <dgm:prSet custT="1"/>
      <dgm:spPr/>
      <dgm:t>
        <a:bodyPr/>
        <a:lstStyle/>
        <a:p>
          <a:r>
            <a:rPr lang="en-US" sz="1400" dirty="0"/>
            <a:t>4. </a:t>
          </a:r>
          <a:r>
            <a:rPr lang="ko-KR" sz="1400" dirty="0"/>
            <a:t>길고 힘든 대면강의에 적응하지 못한 학생들의 잦은 출석 후 수업이탈 행위가 예상된다</a:t>
          </a:r>
          <a:r>
            <a:rPr lang="en-US" sz="1400" dirty="0"/>
            <a:t>.</a:t>
          </a:r>
        </a:p>
      </dgm:t>
    </dgm:pt>
    <dgm:pt modelId="{702F19E3-EFA0-4FA7-9035-562A3BCCFBC4}" type="parTrans" cxnId="{274F7EEB-CCE9-4146-89B2-9B945FC05599}">
      <dgm:prSet/>
      <dgm:spPr/>
      <dgm:t>
        <a:bodyPr/>
        <a:lstStyle/>
        <a:p>
          <a:endParaRPr lang="en-US"/>
        </a:p>
      </dgm:t>
    </dgm:pt>
    <dgm:pt modelId="{CEE83B93-BD74-4C46-9D3F-3B3DAE14D7A7}" type="sibTrans" cxnId="{274F7EEB-CCE9-4146-89B2-9B945FC05599}">
      <dgm:prSet/>
      <dgm:spPr/>
      <dgm:t>
        <a:bodyPr/>
        <a:lstStyle/>
        <a:p>
          <a:endParaRPr lang="en-US"/>
        </a:p>
      </dgm:t>
    </dgm:pt>
    <dgm:pt modelId="{84A32F20-B82B-4FAB-A71F-AAADBCE98DD2}">
      <dgm:prSet custT="1"/>
      <dgm:spPr/>
      <dgm:t>
        <a:bodyPr/>
        <a:lstStyle/>
        <a:p>
          <a:r>
            <a:rPr lang="en-US" sz="1400" dirty="0"/>
            <a:t>1. 2</a:t>
          </a:r>
          <a:r>
            <a:rPr lang="ko-KR" sz="1400" dirty="0"/>
            <a:t>년 이상의 오랜 </a:t>
          </a:r>
          <a:r>
            <a:rPr lang="ko-KR" sz="1400" dirty="0" err="1"/>
            <a:t>비대면</a:t>
          </a:r>
          <a:r>
            <a:rPr lang="ko-KR" sz="1400" dirty="0"/>
            <a:t> 강의로 인해 학생들의 얼굴과 신상을 파악하지 못하였다</a:t>
          </a:r>
          <a:r>
            <a:rPr lang="en-US" sz="1400" dirty="0"/>
            <a:t>.</a:t>
          </a:r>
        </a:p>
      </dgm:t>
    </dgm:pt>
    <dgm:pt modelId="{0A529D15-88DC-4BA7-BE4A-36DC7E4798FB}" type="parTrans" cxnId="{6247876F-7096-4EA3-B14D-4CC4CDD7E028}">
      <dgm:prSet/>
      <dgm:spPr/>
      <dgm:t>
        <a:bodyPr/>
        <a:lstStyle/>
        <a:p>
          <a:pPr latinLnBrk="1"/>
          <a:endParaRPr lang="ko-KR" altLang="en-US"/>
        </a:p>
      </dgm:t>
    </dgm:pt>
    <dgm:pt modelId="{BA64A5E3-1886-45E0-9E0F-22AB5D325730}" type="sibTrans" cxnId="{6247876F-7096-4EA3-B14D-4CC4CDD7E028}">
      <dgm:prSet/>
      <dgm:spPr/>
      <dgm:t>
        <a:bodyPr/>
        <a:lstStyle/>
        <a:p>
          <a:pPr latinLnBrk="1"/>
          <a:endParaRPr lang="ko-KR" altLang="en-US"/>
        </a:p>
      </dgm:t>
    </dgm:pt>
    <dgm:pt modelId="{CDF83046-C41F-4CBF-84FD-539DB803C180}">
      <dgm:prSet custT="1"/>
      <dgm:spPr/>
      <dgm:t>
        <a:bodyPr/>
        <a:lstStyle/>
        <a:p>
          <a:r>
            <a:rPr lang="ko-KR" altLang="en-US" sz="1400" dirty="0"/>
            <a:t>그 이유는 다음과 같다</a:t>
          </a:r>
          <a:r>
            <a:rPr lang="en-US" altLang="ko-KR" sz="1400" dirty="0"/>
            <a:t>.</a:t>
          </a:r>
          <a:endParaRPr lang="en-US" sz="1400" dirty="0"/>
        </a:p>
      </dgm:t>
    </dgm:pt>
    <dgm:pt modelId="{69AC382D-72E3-45F3-868B-A2632A5D94D4}" type="parTrans" cxnId="{C2C568D7-35C7-49D6-8D38-D4206E669828}">
      <dgm:prSet/>
      <dgm:spPr/>
      <dgm:t>
        <a:bodyPr/>
        <a:lstStyle/>
        <a:p>
          <a:pPr latinLnBrk="1"/>
          <a:endParaRPr lang="ko-KR" altLang="en-US"/>
        </a:p>
      </dgm:t>
    </dgm:pt>
    <dgm:pt modelId="{5C1FF5ED-C87D-42B4-A425-7083FF098723}" type="sibTrans" cxnId="{C2C568D7-35C7-49D6-8D38-D4206E669828}">
      <dgm:prSet/>
      <dgm:spPr/>
      <dgm:t>
        <a:bodyPr/>
        <a:lstStyle/>
        <a:p>
          <a:pPr latinLnBrk="1"/>
          <a:endParaRPr lang="ko-KR" altLang="en-US"/>
        </a:p>
      </dgm:t>
    </dgm:pt>
    <dgm:pt modelId="{09692A88-4CE3-4001-8FAE-C0B599291FEB}" type="pres">
      <dgm:prSet presAssocID="{DD1DDA67-A116-4975-84E8-1FD7CB6139BF}" presName="linear" presStyleCnt="0">
        <dgm:presLayoutVars>
          <dgm:animLvl val="lvl"/>
          <dgm:resizeHandles val="exact"/>
        </dgm:presLayoutVars>
      </dgm:prSet>
      <dgm:spPr/>
    </dgm:pt>
    <dgm:pt modelId="{225944B1-9586-4290-B4CE-A611E02AA369}" type="pres">
      <dgm:prSet presAssocID="{AF728D7A-0243-4FE6-B694-FC1BD253D3D7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C0AC3B71-F0A0-4981-A02D-4CC42F3FAE91}" type="pres">
      <dgm:prSet presAssocID="{E30A4845-2ACC-4053-AF91-CE38CD61062E}" presName="spacer" presStyleCnt="0"/>
      <dgm:spPr/>
    </dgm:pt>
    <dgm:pt modelId="{2B2B2257-CDE9-4807-BF9B-22E2D32DE996}" type="pres">
      <dgm:prSet presAssocID="{CDF83046-C41F-4CBF-84FD-539DB803C180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D483105A-3ADC-4136-8686-6DEC9A0FED8C}" type="pres">
      <dgm:prSet presAssocID="{5C1FF5ED-C87D-42B4-A425-7083FF098723}" presName="spacer" presStyleCnt="0"/>
      <dgm:spPr/>
    </dgm:pt>
    <dgm:pt modelId="{2F279B71-1BBC-48C5-8304-4764FD8B1499}" type="pres">
      <dgm:prSet presAssocID="{84A32F20-B82B-4FAB-A71F-AAADBCE98DD2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0FE0DB9E-6148-49D3-B43B-06A283216CFD}" type="pres">
      <dgm:prSet presAssocID="{BA64A5E3-1886-45E0-9E0F-22AB5D325730}" presName="spacer" presStyleCnt="0"/>
      <dgm:spPr/>
    </dgm:pt>
    <dgm:pt modelId="{E8FAC309-2786-4735-BF84-1F7958E71FEE}" type="pres">
      <dgm:prSet presAssocID="{08AD7BF0-7F78-4C7F-92BC-024B0CDE3EBA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29404EFA-8D8F-4EA4-AA2A-1FF9AE2B67EC}" type="pres">
      <dgm:prSet presAssocID="{D3DEAAA6-5B52-47F2-927A-B13FDCFACC93}" presName="spacer" presStyleCnt="0"/>
      <dgm:spPr/>
    </dgm:pt>
    <dgm:pt modelId="{8AB8A2D8-B8B2-4A11-84BA-12EBE97F9963}" type="pres">
      <dgm:prSet presAssocID="{A7C41EE6-2998-488D-B1C2-31BE62AB1466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B8EECE79-1985-4DA6-9480-7C812C1D8B56}" type="pres">
      <dgm:prSet presAssocID="{765F5747-6747-4E41-B44B-167F6E034E48}" presName="spacer" presStyleCnt="0"/>
      <dgm:spPr/>
    </dgm:pt>
    <dgm:pt modelId="{2D92F3E6-E3F8-49ED-83E1-691BAE295DC3}" type="pres">
      <dgm:prSet presAssocID="{32CBBD3B-5985-4A43-AD5B-54DEA07E3971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CEFD5F1D-F7A0-4523-92DA-8E77A66D6D94}" type="presOf" srcId="{32CBBD3B-5985-4A43-AD5B-54DEA07E3971}" destId="{2D92F3E6-E3F8-49ED-83E1-691BAE295DC3}" srcOrd="0" destOrd="0" presId="urn:microsoft.com/office/officeart/2005/8/layout/vList2"/>
    <dgm:cxn modelId="{35373B43-2C27-4CEB-8ED8-7FA6191ACA20}" type="presOf" srcId="{A7C41EE6-2998-488D-B1C2-31BE62AB1466}" destId="{8AB8A2D8-B8B2-4A11-84BA-12EBE97F9963}" srcOrd="0" destOrd="0" presId="urn:microsoft.com/office/officeart/2005/8/layout/vList2"/>
    <dgm:cxn modelId="{6247876F-7096-4EA3-B14D-4CC4CDD7E028}" srcId="{DD1DDA67-A116-4975-84E8-1FD7CB6139BF}" destId="{84A32F20-B82B-4FAB-A71F-AAADBCE98DD2}" srcOrd="2" destOrd="0" parTransId="{0A529D15-88DC-4BA7-BE4A-36DC7E4798FB}" sibTransId="{BA64A5E3-1886-45E0-9E0F-22AB5D325730}"/>
    <dgm:cxn modelId="{419F097C-9D51-454F-A46F-EFD52A1EED61}" srcId="{DD1DDA67-A116-4975-84E8-1FD7CB6139BF}" destId="{A7C41EE6-2998-488D-B1C2-31BE62AB1466}" srcOrd="4" destOrd="0" parTransId="{CAADD818-8175-452A-AECC-5802DF30D3C9}" sibTransId="{765F5747-6747-4E41-B44B-167F6E034E48}"/>
    <dgm:cxn modelId="{8DF09894-CD79-4B9B-BB52-B2FBFBE31636}" srcId="{DD1DDA67-A116-4975-84E8-1FD7CB6139BF}" destId="{08AD7BF0-7F78-4C7F-92BC-024B0CDE3EBA}" srcOrd="3" destOrd="0" parTransId="{80F6A684-D8C9-47C9-9D99-C7996BFD5BB1}" sibTransId="{D3DEAAA6-5B52-47F2-927A-B13FDCFACC93}"/>
    <dgm:cxn modelId="{79626B99-FFB6-4F9C-A9FF-A1C555962AD4}" srcId="{DD1DDA67-A116-4975-84E8-1FD7CB6139BF}" destId="{AF728D7A-0243-4FE6-B694-FC1BD253D3D7}" srcOrd="0" destOrd="0" parTransId="{60D32342-8AD3-46FE-9CF8-0112A9D1DB6D}" sibTransId="{E30A4845-2ACC-4053-AF91-CE38CD61062E}"/>
    <dgm:cxn modelId="{3E7FAFA7-648F-4205-9800-69EFEB414DE8}" type="presOf" srcId="{08AD7BF0-7F78-4C7F-92BC-024B0CDE3EBA}" destId="{E8FAC309-2786-4735-BF84-1F7958E71FEE}" srcOrd="0" destOrd="0" presId="urn:microsoft.com/office/officeart/2005/8/layout/vList2"/>
    <dgm:cxn modelId="{3DE592CB-9DB4-4AD7-9383-E3E0E1E022C8}" type="presOf" srcId="{84A32F20-B82B-4FAB-A71F-AAADBCE98DD2}" destId="{2F279B71-1BBC-48C5-8304-4764FD8B1499}" srcOrd="0" destOrd="0" presId="urn:microsoft.com/office/officeart/2005/8/layout/vList2"/>
    <dgm:cxn modelId="{B38201D3-8D54-4B4B-85D8-77C86ABD179F}" type="presOf" srcId="{DD1DDA67-A116-4975-84E8-1FD7CB6139BF}" destId="{09692A88-4CE3-4001-8FAE-C0B599291FEB}" srcOrd="0" destOrd="0" presId="urn:microsoft.com/office/officeart/2005/8/layout/vList2"/>
    <dgm:cxn modelId="{C2C568D7-35C7-49D6-8D38-D4206E669828}" srcId="{DD1DDA67-A116-4975-84E8-1FD7CB6139BF}" destId="{CDF83046-C41F-4CBF-84FD-539DB803C180}" srcOrd="1" destOrd="0" parTransId="{69AC382D-72E3-45F3-868B-A2632A5D94D4}" sibTransId="{5C1FF5ED-C87D-42B4-A425-7083FF098723}"/>
    <dgm:cxn modelId="{274F7EEB-CCE9-4146-89B2-9B945FC05599}" srcId="{DD1DDA67-A116-4975-84E8-1FD7CB6139BF}" destId="{32CBBD3B-5985-4A43-AD5B-54DEA07E3971}" srcOrd="5" destOrd="0" parTransId="{702F19E3-EFA0-4FA7-9035-562A3BCCFBC4}" sibTransId="{CEE83B93-BD74-4C46-9D3F-3B3DAE14D7A7}"/>
    <dgm:cxn modelId="{A43096F0-3A63-4B16-BAE3-67B1ADD82D1D}" type="presOf" srcId="{AF728D7A-0243-4FE6-B694-FC1BD253D3D7}" destId="{225944B1-9586-4290-B4CE-A611E02AA369}" srcOrd="0" destOrd="0" presId="urn:microsoft.com/office/officeart/2005/8/layout/vList2"/>
    <dgm:cxn modelId="{8FBDADF8-F62D-49E9-91D1-0DD98DED0ED1}" type="presOf" srcId="{CDF83046-C41F-4CBF-84FD-539DB803C180}" destId="{2B2B2257-CDE9-4807-BF9B-22E2D32DE996}" srcOrd="0" destOrd="0" presId="urn:microsoft.com/office/officeart/2005/8/layout/vList2"/>
    <dgm:cxn modelId="{E58034BE-8788-4A2F-91AC-3EEC9F54B044}" type="presParOf" srcId="{09692A88-4CE3-4001-8FAE-C0B599291FEB}" destId="{225944B1-9586-4290-B4CE-A611E02AA369}" srcOrd="0" destOrd="0" presId="urn:microsoft.com/office/officeart/2005/8/layout/vList2"/>
    <dgm:cxn modelId="{6545F25B-73B4-4D5C-B843-2E12A330D3A2}" type="presParOf" srcId="{09692A88-4CE3-4001-8FAE-C0B599291FEB}" destId="{C0AC3B71-F0A0-4981-A02D-4CC42F3FAE91}" srcOrd="1" destOrd="0" presId="urn:microsoft.com/office/officeart/2005/8/layout/vList2"/>
    <dgm:cxn modelId="{15032DF3-71EC-4FC8-A19F-6880B382F1D5}" type="presParOf" srcId="{09692A88-4CE3-4001-8FAE-C0B599291FEB}" destId="{2B2B2257-CDE9-4807-BF9B-22E2D32DE996}" srcOrd="2" destOrd="0" presId="urn:microsoft.com/office/officeart/2005/8/layout/vList2"/>
    <dgm:cxn modelId="{092BB0EC-5978-45A1-9A18-0BE769DD03FB}" type="presParOf" srcId="{09692A88-4CE3-4001-8FAE-C0B599291FEB}" destId="{D483105A-3ADC-4136-8686-6DEC9A0FED8C}" srcOrd="3" destOrd="0" presId="urn:microsoft.com/office/officeart/2005/8/layout/vList2"/>
    <dgm:cxn modelId="{5DCCB6A2-4618-411E-85E4-70579E8FA3EE}" type="presParOf" srcId="{09692A88-4CE3-4001-8FAE-C0B599291FEB}" destId="{2F279B71-1BBC-48C5-8304-4764FD8B1499}" srcOrd="4" destOrd="0" presId="urn:microsoft.com/office/officeart/2005/8/layout/vList2"/>
    <dgm:cxn modelId="{AE1871E4-322A-4A6E-ABB0-D0704117E5AF}" type="presParOf" srcId="{09692A88-4CE3-4001-8FAE-C0B599291FEB}" destId="{0FE0DB9E-6148-49D3-B43B-06A283216CFD}" srcOrd="5" destOrd="0" presId="urn:microsoft.com/office/officeart/2005/8/layout/vList2"/>
    <dgm:cxn modelId="{24B0DAF2-DA06-411C-97EE-8292433C377A}" type="presParOf" srcId="{09692A88-4CE3-4001-8FAE-C0B599291FEB}" destId="{E8FAC309-2786-4735-BF84-1F7958E71FEE}" srcOrd="6" destOrd="0" presId="urn:microsoft.com/office/officeart/2005/8/layout/vList2"/>
    <dgm:cxn modelId="{F7F27798-74D6-4F6A-80BC-3F1149B10853}" type="presParOf" srcId="{09692A88-4CE3-4001-8FAE-C0B599291FEB}" destId="{29404EFA-8D8F-4EA4-AA2A-1FF9AE2B67EC}" srcOrd="7" destOrd="0" presId="urn:microsoft.com/office/officeart/2005/8/layout/vList2"/>
    <dgm:cxn modelId="{74EBEECF-4430-4D15-B938-10E5333BE9A4}" type="presParOf" srcId="{09692A88-4CE3-4001-8FAE-C0B599291FEB}" destId="{8AB8A2D8-B8B2-4A11-84BA-12EBE97F9963}" srcOrd="8" destOrd="0" presId="urn:microsoft.com/office/officeart/2005/8/layout/vList2"/>
    <dgm:cxn modelId="{75D01AD6-3F47-4333-92CB-83116A565A31}" type="presParOf" srcId="{09692A88-4CE3-4001-8FAE-C0B599291FEB}" destId="{B8EECE79-1985-4DA6-9480-7C812C1D8B56}" srcOrd="9" destOrd="0" presId="urn:microsoft.com/office/officeart/2005/8/layout/vList2"/>
    <dgm:cxn modelId="{D5FC30A1-7F9A-4402-BA11-C36FBABB162F}" type="presParOf" srcId="{09692A88-4CE3-4001-8FAE-C0B599291FEB}" destId="{2D92F3E6-E3F8-49ED-83E1-691BAE295DC3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5944B1-9586-4290-B4CE-A611E02AA369}">
      <dsp:nvSpPr>
        <dsp:cNvPr id="0" name=""/>
        <dsp:cNvSpPr/>
      </dsp:nvSpPr>
      <dsp:spPr>
        <a:xfrm>
          <a:off x="0" y="1068"/>
          <a:ext cx="8451541" cy="3742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400" b="1" kern="1200" dirty="0"/>
            <a:t>단국대학교 산업공학과 김교수는 코로나가 종식되고 곧 다가 올 대면강의에 있어 걱정거리가 생겼다</a:t>
          </a:r>
          <a:r>
            <a:rPr lang="en-US" sz="1400" b="1" kern="1200" dirty="0"/>
            <a:t>.</a:t>
          </a:r>
        </a:p>
      </dsp:txBody>
      <dsp:txXfrm>
        <a:off x="18270" y="19338"/>
        <a:ext cx="8415001" cy="337722"/>
      </dsp:txXfrm>
    </dsp:sp>
    <dsp:sp modelId="{2B2B2257-CDE9-4807-BF9B-22E2D32DE996}">
      <dsp:nvSpPr>
        <dsp:cNvPr id="0" name=""/>
        <dsp:cNvSpPr/>
      </dsp:nvSpPr>
      <dsp:spPr>
        <a:xfrm>
          <a:off x="0" y="387453"/>
          <a:ext cx="8451541" cy="3742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그 이유는 다음과 같다</a:t>
          </a:r>
          <a:r>
            <a:rPr lang="en-US" altLang="ko-KR" sz="1400" kern="1200" dirty="0"/>
            <a:t>.</a:t>
          </a:r>
          <a:endParaRPr lang="en-US" sz="1400" kern="1200" dirty="0"/>
        </a:p>
      </dsp:txBody>
      <dsp:txXfrm>
        <a:off x="18270" y="405723"/>
        <a:ext cx="8415001" cy="337722"/>
      </dsp:txXfrm>
    </dsp:sp>
    <dsp:sp modelId="{2F279B71-1BBC-48C5-8304-4764FD8B1499}">
      <dsp:nvSpPr>
        <dsp:cNvPr id="0" name=""/>
        <dsp:cNvSpPr/>
      </dsp:nvSpPr>
      <dsp:spPr>
        <a:xfrm>
          <a:off x="0" y="773838"/>
          <a:ext cx="8451541" cy="3742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1. 2</a:t>
          </a:r>
          <a:r>
            <a:rPr lang="ko-KR" sz="1400" kern="1200" dirty="0"/>
            <a:t>년 이상의 오랜 </a:t>
          </a:r>
          <a:r>
            <a:rPr lang="ko-KR" sz="1400" kern="1200" dirty="0" err="1"/>
            <a:t>비대면</a:t>
          </a:r>
          <a:r>
            <a:rPr lang="ko-KR" sz="1400" kern="1200" dirty="0"/>
            <a:t> 강의로 인해 학생들의 얼굴과 신상을 파악하지 못하였다</a:t>
          </a:r>
          <a:r>
            <a:rPr lang="en-US" sz="1400" kern="1200" dirty="0"/>
            <a:t>.</a:t>
          </a:r>
        </a:p>
      </dsp:txBody>
      <dsp:txXfrm>
        <a:off x="18270" y="792108"/>
        <a:ext cx="8415001" cy="337722"/>
      </dsp:txXfrm>
    </dsp:sp>
    <dsp:sp modelId="{E8FAC309-2786-4735-BF84-1F7958E71FEE}">
      <dsp:nvSpPr>
        <dsp:cNvPr id="0" name=""/>
        <dsp:cNvSpPr/>
      </dsp:nvSpPr>
      <dsp:spPr>
        <a:xfrm>
          <a:off x="0" y="1160222"/>
          <a:ext cx="8451541" cy="3742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2. 1</a:t>
          </a:r>
          <a:r>
            <a:rPr lang="ko-KR" sz="1400" kern="1200" dirty="0"/>
            <a:t>의 이유로 고전적인 호명</a:t>
          </a:r>
          <a:r>
            <a:rPr lang="en-US" altLang="ko-KR" sz="1400" kern="1200" dirty="0"/>
            <a:t> </a:t>
          </a:r>
          <a:r>
            <a:rPr lang="ko-KR" altLang="en-US" sz="1400" kern="1200" dirty="0"/>
            <a:t>후 얼굴확인</a:t>
          </a:r>
          <a:r>
            <a:rPr lang="ko-KR" sz="1400" kern="1200" dirty="0"/>
            <a:t> 출석에 어려움이 예상된다</a:t>
          </a:r>
          <a:r>
            <a:rPr lang="en-US" sz="1400" kern="1200" dirty="0"/>
            <a:t>.</a:t>
          </a:r>
          <a:r>
            <a:rPr lang="ko-KR" sz="1400" kern="1200" dirty="0"/>
            <a:t> </a:t>
          </a:r>
          <a:endParaRPr lang="en-US" sz="1400" kern="1200" dirty="0"/>
        </a:p>
      </dsp:txBody>
      <dsp:txXfrm>
        <a:off x="18270" y="1178492"/>
        <a:ext cx="8415001" cy="337722"/>
      </dsp:txXfrm>
    </dsp:sp>
    <dsp:sp modelId="{8AB8A2D8-B8B2-4A11-84BA-12EBE97F9963}">
      <dsp:nvSpPr>
        <dsp:cNvPr id="0" name=""/>
        <dsp:cNvSpPr/>
      </dsp:nvSpPr>
      <dsp:spPr>
        <a:xfrm>
          <a:off x="0" y="1546607"/>
          <a:ext cx="8451541" cy="3742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3. 2</a:t>
          </a:r>
          <a:r>
            <a:rPr lang="ko-KR" sz="1400" kern="1200" dirty="0"/>
            <a:t>의 이유로 대리출석이 성행 할 것으로 예상된다</a:t>
          </a:r>
          <a:r>
            <a:rPr lang="en-US" sz="1400" kern="1200" dirty="0"/>
            <a:t>.</a:t>
          </a:r>
        </a:p>
      </dsp:txBody>
      <dsp:txXfrm>
        <a:off x="18270" y="1564877"/>
        <a:ext cx="8415001" cy="337722"/>
      </dsp:txXfrm>
    </dsp:sp>
    <dsp:sp modelId="{2D92F3E6-E3F8-49ED-83E1-691BAE295DC3}">
      <dsp:nvSpPr>
        <dsp:cNvPr id="0" name=""/>
        <dsp:cNvSpPr/>
      </dsp:nvSpPr>
      <dsp:spPr>
        <a:xfrm>
          <a:off x="0" y="1932992"/>
          <a:ext cx="8451541" cy="3742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4. </a:t>
          </a:r>
          <a:r>
            <a:rPr lang="ko-KR" sz="1400" kern="1200" dirty="0"/>
            <a:t>길고 힘든 대면강의에 적응하지 못한 학생들의 잦은 출석 후 수업이탈 행위가 예상된다</a:t>
          </a:r>
          <a:r>
            <a:rPr lang="en-US" sz="1400" kern="1200" dirty="0"/>
            <a:t>.</a:t>
          </a:r>
        </a:p>
      </dsp:txBody>
      <dsp:txXfrm>
        <a:off x="18270" y="1951262"/>
        <a:ext cx="8415001" cy="3377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FC3DF3-7F7C-4F87-95E8-C3CCC9237FDC}" type="datetimeFigureOut">
              <a:rPr lang="ko-KR" altLang="en-US" smtClean="0"/>
              <a:t>2022-01-30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0D034-9FBF-4B2B-B350-6B076DC92C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509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7D0A82-D483-453B-8102-767CD2569F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009C9E-8C7E-404A-823A-9ED17278C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C3C82A-F4F7-48BB-BC68-B22D3951F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412C3F-0F59-4F69-B7A9-A76117074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EBA2B6-9245-4D49-BD98-5C04AA074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288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6322A-BCEA-4E6F-9A38-3E4D75412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C33D2C-5CBD-4539-9966-D22ABF091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3B8298-ADF1-4615-89C9-83BA74852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0575D-7675-475C-9371-00DE5482C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ACC08B-6128-4D53-932D-3052331CD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368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BEC1F50-3BF1-4317-A85B-C04BB7B678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A03605-0AAE-4F30-A505-5BBB2C7FB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4628B2-9119-4902-97F5-9F059FE4A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378140-F929-4597-929D-D7FB57F5E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DA344-B855-4C41-A121-AF188928A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639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77C16-8482-4693-A47D-57363DD1E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175CFF-EA4E-4737-9512-A87C7F416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66E91B-8534-4591-9564-07C36F8BC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FF5936-5259-47B8-9A66-8792BB0D2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28FAB7-0042-4C2D-9A84-D48BEF2D1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875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0131D0-93B5-401D-AC31-297E2C254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564B59-1283-41CE-9D24-9F7682CB1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9AB631-CF96-442F-9135-B84D66AC8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91C4CB-7BDC-4C6C-A7C4-97D81EF72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5AEA1-E28A-476F-9B3C-D057FB741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346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986CCC-52A9-40C6-A1CA-770648F2A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196B46-62C0-4C83-9BBB-AE4423324F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672646-36D6-4A9C-BFDD-29E431802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E33C6E-936C-4B34-A5F0-233FA7C67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4E96CF-F339-402F-B647-37394C26C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BB233A-3018-4848-9DF5-2A86F4A1F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658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32E4AC-D819-4029-BAFB-2E38C8CF3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C2562C-DC2F-4920-9444-7E42825ED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59428E-086C-4681-A482-E5BF02701B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A55746D-2351-4568-9D21-CB74293AED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1FD2E2-EED2-43C6-B409-684C14DE2D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746D30-E1BB-454D-BFCC-FC1BE348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37BDBD-6D89-4481-B68F-6188A8633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1406826-ADC3-414B-A05F-6CE8791CD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868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A5423-4F77-4004-91A4-54B875E7A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177ADB5-0D03-4BC3-A80A-7F5950256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AC7DA00-9407-4DF7-A4E6-7246A90F4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4B1F9B-1BC3-47D4-B4EF-19F345F0A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682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FBA3DC-EC83-47B0-AEFF-8E30CEF9F18E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497B08-7D82-41E3-B2A8-8B980C20D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DD5526E-C328-4844-AC92-0FF7749B9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2FA6C5-2875-45F4-AEB0-6852C91E0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14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E845F2-9BD2-4E69-B78C-3ECB1B8BE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B0D260-BA7D-41F7-BB8E-CCE20ABBE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792614-EDBF-4DB3-AA89-A01C5388DA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9F70BD-F0EE-4246-900B-B50EF4092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A00FF8-DAEA-41AB-847D-9756D89D1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56B4B2-1303-4F8F-B02E-1AFF6CB1F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879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C87810-AD2A-48B6-87B3-151724523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F0DE20-0CAD-4BEE-B809-9DB43DE2C6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DF2796-B956-4354-A0C2-716E524BC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800BDB-083E-4F65-AC22-DE6D3D64B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598EEE-673C-41CD-8312-A1DB066A5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C086EA-923A-43B6-8A44-08379F5F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108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E6C03E-F806-483D-94FB-8DE4E05BD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D579FB-4E06-406A-8B2E-EB3887B82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883B1B-33F6-41AF-BA0B-FD3EB0B4A4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6936A-5CAA-4D30-9E0C-3B6082CD7044}" type="datetimeFigureOut">
              <a:rPr lang="ko-KR" altLang="en-US" smtClean="0"/>
              <a:t>2022-01-30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E41D3-FDD6-4C2F-B69D-C47B21A8CC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496E50-66C0-4C98-849E-676F33BA1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507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cv/opencv" TargetMode="Externa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A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07B1C5-F48A-4D5F-9255-938BF7B495A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700" y="0"/>
            <a:ext cx="45743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424D999A-197B-4781-A07F-304788783B2A}"/>
              </a:ext>
            </a:extLst>
          </p:cNvPr>
          <p:cNvGrpSpPr/>
          <p:nvPr/>
        </p:nvGrpSpPr>
        <p:grpSpPr>
          <a:xfrm>
            <a:off x="116542" y="1624414"/>
            <a:ext cx="7600749" cy="5125165"/>
            <a:chOff x="116542" y="1624414"/>
            <a:chExt cx="7600749" cy="512516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D67AFD-0B94-4F92-BA6D-FB984844FEC5}"/>
                </a:ext>
              </a:extLst>
            </p:cNvPr>
            <p:cNvSpPr txBox="1"/>
            <p:nvPr/>
          </p:nvSpPr>
          <p:spPr>
            <a:xfrm>
              <a:off x="116542" y="1624414"/>
              <a:ext cx="7600749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b="1" spc="-300" dirty="0" err="1">
                  <a:solidFill>
                    <a:schemeClr val="bg1"/>
                  </a:solidFill>
                </a:rPr>
                <a:t>OpenCv</a:t>
              </a:r>
              <a:r>
                <a:rPr lang="ko-KR" altLang="en-US" sz="4400" b="1" spc="-300" dirty="0">
                  <a:solidFill>
                    <a:schemeClr val="bg1"/>
                  </a:solidFill>
                </a:rPr>
                <a:t>와 </a:t>
              </a:r>
              <a:r>
                <a:rPr lang="ko-KR" altLang="en-US" sz="4400" b="1" spc="-300" dirty="0" err="1">
                  <a:solidFill>
                    <a:schemeClr val="bg1"/>
                  </a:solidFill>
                </a:rPr>
                <a:t>합성곱</a:t>
              </a:r>
              <a:r>
                <a:rPr lang="ko-KR" altLang="en-US" sz="4400" b="1" spc="-300" dirty="0">
                  <a:solidFill>
                    <a:schemeClr val="bg1"/>
                  </a:solidFill>
                </a:rPr>
                <a:t> 신경망을 </a:t>
              </a:r>
              <a:endParaRPr lang="en-US" altLang="ko-KR" sz="4400" b="1" spc="-3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4400" b="1" spc="-300" dirty="0">
                  <a:solidFill>
                    <a:schemeClr val="bg1"/>
                  </a:solidFill>
                </a:rPr>
                <a:t>이용한 스마트 출석 시스템 설계 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DF783CA3-7DA0-435D-871A-C3B2F63D42E4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" y="3429000"/>
              <a:ext cx="72519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4D3BF4-7099-4139-8321-EEB0429E1B3B}"/>
                </a:ext>
              </a:extLst>
            </p:cNvPr>
            <p:cNvSpPr txBox="1"/>
            <p:nvPr/>
          </p:nvSpPr>
          <p:spPr>
            <a:xfrm>
              <a:off x="470589" y="3533314"/>
              <a:ext cx="7084307" cy="3216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dirty="0">
                  <a:solidFill>
                    <a:schemeClr val="bg1"/>
                  </a:solidFill>
                </a:rPr>
                <a:t>          대면 수업 시 대리출석과 출석 확인 후 수업이탈 문제 방지 중심으로</a:t>
              </a:r>
              <a:endParaRPr lang="en-US" altLang="ko-KR" sz="1500" b="1" dirty="0">
                <a:solidFill>
                  <a:schemeClr val="bg1"/>
                </a:solidFill>
              </a:endParaRPr>
            </a:p>
            <a:p>
              <a:pPr algn="r"/>
              <a:endParaRPr lang="en-US" altLang="ko-KR" sz="2000" b="1" dirty="0">
                <a:solidFill>
                  <a:schemeClr val="bg1"/>
                </a:solidFill>
              </a:endParaRPr>
            </a:p>
            <a:p>
              <a:pPr algn="ctr"/>
              <a:endParaRPr lang="en-US" altLang="ko-KR" sz="2000" b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600" b="1" dirty="0">
                  <a:solidFill>
                    <a:schemeClr val="bg1"/>
                  </a:solidFill>
                </a:rPr>
                <a:t>                                                               팀 명   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&lt;</a:t>
              </a:r>
              <a:r>
                <a:rPr lang="ko-KR" altLang="en-US" sz="1600" b="1" dirty="0" err="1">
                  <a:solidFill>
                    <a:schemeClr val="bg1"/>
                  </a:solidFill>
                </a:rPr>
                <a:t>단데기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&gt;</a:t>
              </a:r>
            </a:p>
            <a:p>
              <a:pPr algn="ctr"/>
              <a:endParaRPr lang="en-US" altLang="ko-KR" sz="1600" b="1" dirty="0">
                <a:solidFill>
                  <a:schemeClr val="bg1"/>
                </a:solidFill>
              </a:endParaRPr>
            </a:p>
            <a:p>
              <a:pPr algn="ctr"/>
              <a:endParaRPr lang="en-US" altLang="ko-KR" sz="16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500" b="1" dirty="0">
                  <a:solidFill>
                    <a:schemeClr val="bg1"/>
                  </a:solidFill>
                </a:rPr>
                <a:t>                                                                               </a:t>
              </a:r>
              <a:endParaRPr lang="en-US" altLang="ko-KR" sz="5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500" b="1" dirty="0">
                  <a:solidFill>
                    <a:schemeClr val="bg1"/>
                  </a:solidFill>
                </a:rPr>
                <a:t>                                                                               </a:t>
              </a:r>
              <a:r>
                <a:rPr lang="ko-KR" altLang="en-US" sz="1500" b="1" dirty="0">
                  <a:solidFill>
                    <a:schemeClr val="bg1"/>
                  </a:solidFill>
                </a:rPr>
                <a:t>팀 장 </a:t>
              </a:r>
              <a:r>
                <a:rPr lang="en-US" altLang="ko-KR" sz="1500" b="1" dirty="0">
                  <a:solidFill>
                    <a:schemeClr val="bg1"/>
                  </a:solidFill>
                </a:rPr>
                <a:t>32161314 </a:t>
              </a:r>
              <a:r>
                <a:rPr lang="ko-KR" altLang="en-US" sz="1500" b="1" dirty="0">
                  <a:solidFill>
                    <a:schemeClr val="bg1"/>
                  </a:solidFill>
                </a:rPr>
                <a:t>김 호 준</a:t>
              </a:r>
              <a:endParaRPr lang="en-US" altLang="ko-KR" sz="1500" b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500" b="1" dirty="0">
                  <a:solidFill>
                    <a:schemeClr val="bg1"/>
                  </a:solidFill>
                </a:rPr>
                <a:t>                                                                               팀 원 </a:t>
              </a:r>
              <a:r>
                <a:rPr lang="en-US" altLang="ko-KR" sz="1500" b="1" dirty="0">
                  <a:solidFill>
                    <a:schemeClr val="bg1"/>
                  </a:solidFill>
                </a:rPr>
                <a:t>32181799 </a:t>
              </a:r>
              <a:r>
                <a:rPr lang="ko-KR" altLang="en-US" sz="1500" b="1" dirty="0">
                  <a:solidFill>
                    <a:schemeClr val="bg1"/>
                  </a:solidFill>
                </a:rPr>
                <a:t>박 인 애</a:t>
              </a:r>
              <a:endParaRPr lang="en-US" altLang="ko-KR" sz="15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500" b="1" dirty="0">
                  <a:solidFill>
                    <a:schemeClr val="bg1"/>
                  </a:solidFill>
                </a:rPr>
                <a:t>                                                                                        32180649</a:t>
              </a:r>
              <a:r>
                <a:rPr lang="ko-KR" altLang="en-US" sz="1500" b="1" dirty="0">
                  <a:solidFill>
                    <a:schemeClr val="bg1"/>
                  </a:solidFill>
                </a:rPr>
                <a:t> 김 선 경</a:t>
              </a:r>
              <a:endParaRPr lang="en-US" altLang="ko-KR" sz="15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500" b="1" dirty="0">
                  <a:solidFill>
                    <a:schemeClr val="bg1"/>
                  </a:solidFill>
                </a:rPr>
                <a:t>                                                                                        32182814</a:t>
              </a:r>
              <a:r>
                <a:rPr lang="ko-KR" altLang="en-US" sz="1500" b="1" dirty="0">
                  <a:solidFill>
                    <a:schemeClr val="bg1"/>
                  </a:solidFill>
                </a:rPr>
                <a:t> 유 연 경</a:t>
              </a:r>
              <a:endParaRPr lang="en-US" altLang="ko-KR" sz="1500" b="1" dirty="0">
                <a:solidFill>
                  <a:schemeClr val="bg1"/>
                </a:solidFill>
              </a:endParaRPr>
            </a:p>
            <a:p>
              <a:pPr algn="r"/>
              <a:endParaRPr lang="en-US" altLang="ko-KR" sz="1500" b="1" dirty="0">
                <a:solidFill>
                  <a:schemeClr val="bg1"/>
                </a:solidFill>
              </a:endParaRPr>
            </a:p>
            <a:p>
              <a:endParaRPr lang="ko-KR" altLang="en-U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9480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49179" y="63798"/>
            <a:ext cx="80438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1.2</a:t>
            </a:r>
            <a:endParaRPr lang="ko-KR" altLang="en-US" sz="140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179" y="286511"/>
            <a:ext cx="189346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300">
                <a:solidFill>
                  <a:schemeClr val="accent6">
                    <a:lumMod val="50000"/>
                  </a:schemeClr>
                </a:solidFill>
              </a:rPr>
              <a:t>요구사항  분석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731479" y="2305945"/>
            <a:ext cx="93884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마루 부리 Beta"/>
                <a:ea typeface="마루 부리 Beta"/>
              </a:rPr>
              <a:t>STEP 4</a:t>
            </a:r>
            <a:endParaRPr lang="ko-KR" altLang="en-US">
              <a:solidFill>
                <a:schemeClr val="bg1">
                  <a:lumMod val="95000"/>
                </a:schemeClr>
              </a:solidFill>
              <a:latin typeface="마루 부리 Beta"/>
              <a:ea typeface="마루 부리 Bet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12557" y="5201683"/>
            <a:ext cx="101961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 dirty="0"/>
          </a:p>
          <a:p>
            <a:pPr marL="285750" lvl="0" indent="-285750">
              <a:buFont typeface="Wingdings" panose="05000000000000000000" pitchFamily="2" charset="2"/>
              <a:buChar char="§"/>
              <a:defRPr/>
            </a:pPr>
            <a:r>
              <a:rPr lang="ko-KR" altLang="en-US" dirty="0"/>
              <a:t>대면수업 경험이 있는 </a:t>
            </a:r>
            <a:r>
              <a:rPr lang="en-US" altLang="ko-KR" dirty="0"/>
              <a:t>2016~2019</a:t>
            </a:r>
            <a:r>
              <a:rPr lang="ko-KR" altLang="en-US" dirty="0"/>
              <a:t>년</a:t>
            </a:r>
            <a:r>
              <a:rPr lang="en-US" altLang="ko-KR" dirty="0"/>
              <a:t> </a:t>
            </a:r>
            <a:r>
              <a:rPr lang="ko-KR" altLang="en-US" dirty="0"/>
              <a:t>단국대 입학생 대상으로 설문조사 한 결과</a:t>
            </a:r>
            <a:r>
              <a:rPr lang="en-US" altLang="ko-KR" dirty="0"/>
              <a:t>, </a:t>
            </a:r>
            <a:r>
              <a:rPr lang="ko-KR" altLang="en-US" dirty="0"/>
              <a:t>페르소나인 김준호 교수의 걱정은 현실화 될 가능성이 있다는 것을 알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285750" lvl="0" indent="-285750">
              <a:buFont typeface="Wingdings" panose="05000000000000000000" pitchFamily="2" charset="2"/>
              <a:buChar char="§"/>
              <a:defRPr/>
            </a:pPr>
            <a:r>
              <a:rPr lang="ko-KR" altLang="en-US" dirty="0"/>
              <a:t>따라서 얼굴인식 </a:t>
            </a:r>
            <a:r>
              <a:rPr lang="en-US" altLang="ko-KR" dirty="0"/>
              <a:t>AI</a:t>
            </a:r>
            <a:r>
              <a:rPr lang="ko-KR" altLang="en-US" dirty="0"/>
              <a:t>와 출석관리 데이터베이스를 연계하여 기존의 방법보다 더 체계적이고 자동화된 시스템을 통해 문제를 해결하려고 한다</a:t>
            </a:r>
            <a:r>
              <a:rPr lang="en-US" altLang="ko-KR" dirty="0"/>
              <a:t>.</a:t>
            </a:r>
          </a:p>
        </p:txBody>
      </p:sp>
      <p:pic>
        <p:nvPicPr>
          <p:cNvPr id="41" name="그림 40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935213" y="951265"/>
            <a:ext cx="4536567" cy="2088261"/>
          </a:xfrm>
          <a:prstGeom prst="rect">
            <a:avLst/>
          </a:prstGeom>
        </p:spPr>
      </p:pic>
      <p:pic>
        <p:nvPicPr>
          <p:cNvPr id="42" name="그림 41"/>
          <p:cNvPicPr/>
          <p:nvPr/>
        </p:nvPicPr>
        <p:blipFill rotWithShape="1">
          <a:blip r:embed="rId3"/>
          <a:srcRect b="6091"/>
          <a:stretch/>
        </p:blipFill>
        <p:spPr>
          <a:xfrm>
            <a:off x="1025505" y="3162829"/>
            <a:ext cx="4536567" cy="2202558"/>
          </a:xfrm>
          <a:prstGeom prst="rect">
            <a:avLst/>
          </a:prstGeom>
        </p:spPr>
      </p:pic>
      <p:pic>
        <p:nvPicPr>
          <p:cNvPr id="43" name="그림 42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6611055" y="900111"/>
            <a:ext cx="4536567" cy="2088261"/>
          </a:xfrm>
          <a:prstGeom prst="rect">
            <a:avLst/>
          </a:prstGeom>
        </p:spPr>
      </p:pic>
      <p:pic>
        <p:nvPicPr>
          <p:cNvPr id="44" name="그림 43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6629928" y="3162829"/>
            <a:ext cx="4536567" cy="22025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804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1.3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893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요구사항  명세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C2D4AA-DBB3-49FE-9CB2-1D67E8CC4397}"/>
              </a:ext>
            </a:extLst>
          </p:cNvPr>
          <p:cNvSpPr txBox="1"/>
          <p:nvPr/>
        </p:nvSpPr>
        <p:spPr>
          <a:xfrm>
            <a:off x="566848" y="1446874"/>
            <a:ext cx="972946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영상처리가 가능한</a:t>
            </a:r>
            <a:r>
              <a:rPr lang="en-US" altLang="ko-KR" dirty="0"/>
              <a:t> </a:t>
            </a:r>
            <a:r>
              <a:rPr lang="ko-KR" altLang="en-US" dirty="0"/>
              <a:t>스마트 글라스와 출석 시스템 연동</a:t>
            </a: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/>
              <a:t> AI</a:t>
            </a:r>
            <a:r>
              <a:rPr lang="ko-KR" altLang="en-US" dirty="0"/>
              <a:t>를 통한 얼굴인식</a:t>
            </a: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얼굴 인식 시 해당 객체의 정보가 그래픽 인터페이스로 출력 </a:t>
            </a: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얼굴인식 </a:t>
            </a:r>
            <a:r>
              <a:rPr lang="en-US" altLang="ko-KR" dirty="0"/>
              <a:t>AI</a:t>
            </a:r>
            <a:r>
              <a:rPr lang="ko-KR" altLang="en-US" dirty="0"/>
              <a:t>와 출석 데이터베이스 연계</a:t>
            </a: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얼굴 인식 시 자동으로 출석 데이터베이스에 기록</a:t>
            </a: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입실출석</a:t>
            </a:r>
            <a:r>
              <a:rPr lang="en-US" altLang="ko-KR" dirty="0"/>
              <a:t>-</a:t>
            </a:r>
            <a:r>
              <a:rPr lang="ko-KR" altLang="en-US" dirty="0"/>
              <a:t>중간출석</a:t>
            </a:r>
            <a:r>
              <a:rPr lang="en-US" altLang="ko-KR" dirty="0"/>
              <a:t>-</a:t>
            </a:r>
            <a:r>
              <a:rPr lang="ko-KR" altLang="en-US" dirty="0"/>
              <a:t>퇴실출석 </a:t>
            </a:r>
            <a:r>
              <a:rPr lang="en-US" altLang="ko-KR" dirty="0"/>
              <a:t>3</a:t>
            </a:r>
            <a:r>
              <a:rPr lang="ko-KR" altLang="en-US" dirty="0"/>
              <a:t>개의 조건이 모두 만족되어야 당일 출석 인정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58045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804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1.4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893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요구사항  확인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1BF77C-4F2A-43C7-B336-D4AE0D29EC48}"/>
              </a:ext>
            </a:extLst>
          </p:cNvPr>
          <p:cNvSpPr txBox="1"/>
          <p:nvPr/>
        </p:nvSpPr>
        <p:spPr>
          <a:xfrm>
            <a:off x="9731479" y="2305945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graphicFrame>
        <p:nvGraphicFramePr>
          <p:cNvPr id="2" name="표 5">
            <a:extLst>
              <a:ext uri="{FF2B5EF4-FFF2-40B4-BE49-F238E27FC236}">
                <a16:creationId xmlns:a16="http://schemas.microsoft.com/office/drawing/2014/main" id="{53876B29-278C-4B89-93C4-7FC00A5D13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416709"/>
              </p:ext>
            </p:extLst>
          </p:nvPr>
        </p:nvGraphicFramePr>
        <p:xfrm>
          <a:off x="869255" y="970889"/>
          <a:ext cx="10453490" cy="5723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1852">
                  <a:extLst>
                    <a:ext uri="{9D8B030D-6E8A-4147-A177-3AD203B41FA5}">
                      <a16:colId xmlns:a16="http://schemas.microsoft.com/office/drawing/2014/main" val="3238152614"/>
                    </a:ext>
                  </a:extLst>
                </a:gridCol>
                <a:gridCol w="1911984">
                  <a:extLst>
                    <a:ext uri="{9D8B030D-6E8A-4147-A177-3AD203B41FA5}">
                      <a16:colId xmlns:a16="http://schemas.microsoft.com/office/drawing/2014/main" val="4078990035"/>
                    </a:ext>
                  </a:extLst>
                </a:gridCol>
                <a:gridCol w="4669654">
                  <a:extLst>
                    <a:ext uri="{9D8B030D-6E8A-4147-A177-3AD203B41FA5}">
                      <a16:colId xmlns:a16="http://schemas.microsoft.com/office/drawing/2014/main" val="625346197"/>
                    </a:ext>
                  </a:extLst>
                </a:gridCol>
              </a:tblGrid>
              <a:tr h="512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요구 조건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구현 가능 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이유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65590"/>
                  </a:ext>
                </a:extLst>
              </a:tr>
              <a:tr h="397386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영상처리 가능한 스마트 글라스와 </a:t>
                      </a:r>
                      <a:endParaRPr lang="en-US" altLang="ko-KR" sz="1600" b="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출석 시스템 연동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1600" b="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스마트 글라스 구입 예산부족 및 기술력 부족 </a:t>
                      </a:r>
                      <a:endParaRPr lang="en-US" altLang="ko-KR" sz="16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따라서 스마트 글라스 대신 웹 캠과 </a:t>
                      </a:r>
                      <a:br>
                        <a:rPr lang="en-US" altLang="ko-KR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</a:br>
                      <a:r>
                        <a:rPr lang="ko-KR" altLang="en-US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안경을 결합하는 것으로 시연</a:t>
                      </a:r>
                    </a:p>
                    <a:p>
                      <a:pPr algn="ctr" latinLnBrk="1"/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52603"/>
                  </a:ext>
                </a:extLst>
              </a:tr>
              <a:tr h="555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를 통한 얼굴인식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O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OpenCv</a:t>
                      </a:r>
                      <a:r>
                        <a:rPr lang="en-US" altLang="ko-KR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, TensorFlow </a:t>
                      </a:r>
                      <a:r>
                        <a:rPr lang="ko-KR" altLang="en-US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활용</a:t>
                      </a:r>
                    </a:p>
                    <a:p>
                      <a:pPr algn="ctr" latinLnBrk="1"/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014597"/>
                  </a:ext>
                </a:extLst>
              </a:tr>
              <a:tr h="7159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얼굴 인식 시 해당 객체의 정보가 </a:t>
                      </a:r>
                      <a:endParaRPr lang="en-US" altLang="ko-KR" sz="1600" b="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그래픽 인터페이스로 출력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O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OpenCv</a:t>
                      </a:r>
                      <a:r>
                        <a:rPr lang="en-US" altLang="ko-KR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, TensorFlow </a:t>
                      </a:r>
                      <a:r>
                        <a:rPr lang="ko-KR" altLang="en-US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활용</a:t>
                      </a:r>
                    </a:p>
                    <a:p>
                      <a:pPr algn="ctr" latinLnBrk="1"/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318185"/>
                  </a:ext>
                </a:extLst>
              </a:tr>
              <a:tr h="784626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얼굴인식 </a:t>
                      </a:r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와 출석 데이터 연계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O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MySql</a:t>
                      </a:r>
                      <a:r>
                        <a:rPr lang="ko-KR" altLang="en-US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을 통해 가상의 출석 </a:t>
                      </a:r>
                      <a:r>
                        <a:rPr lang="en-US" altLang="ko-KR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를 만들고 </a:t>
                      </a:r>
                      <a:r>
                        <a:rPr lang="en-US" altLang="ko-KR" sz="1600" b="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PyMySql</a:t>
                      </a:r>
                      <a:r>
                        <a:rPr lang="ko-KR" altLang="en-US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을 통해 </a:t>
                      </a:r>
                      <a:r>
                        <a:rPr lang="en-US" altLang="ko-KR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Python</a:t>
                      </a:r>
                      <a:r>
                        <a:rPr lang="ko-KR" altLang="en-US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과 연동</a:t>
                      </a:r>
                    </a:p>
                    <a:p>
                      <a:pPr algn="ctr" latinLnBrk="1"/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313591"/>
                  </a:ext>
                </a:extLst>
              </a:tr>
              <a:tr h="7159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얼굴 인식 시 자동으로 </a:t>
                      </a:r>
                      <a:endParaRPr lang="en-US" altLang="ko-KR" sz="1600" b="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출석 데이터베이스에 기록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O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Sql</a:t>
                      </a:r>
                      <a:r>
                        <a:rPr lang="ko-KR" altLang="en-US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 트리거 </a:t>
                      </a:r>
                      <a:r>
                        <a:rPr lang="en-US" altLang="ko-KR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OR</a:t>
                      </a:r>
                      <a:r>
                        <a:rPr lang="ko-KR" altLang="en-US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 프로시저 사용</a:t>
                      </a:r>
                    </a:p>
                    <a:p>
                      <a:pPr algn="ctr" latinLnBrk="1"/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159917"/>
                  </a:ext>
                </a:extLst>
              </a:tr>
              <a:tr h="1013475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입실출석</a:t>
                      </a:r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중간출석</a:t>
                      </a:r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퇴실출석 </a:t>
                      </a:r>
                      <a:endParaRPr lang="en-US" altLang="ko-KR" sz="1600" b="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개의 조건 모두 만족 시 당일 출석 인정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O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조건연산자를 활용하여</a:t>
                      </a:r>
                      <a:endParaRPr lang="en-US" altLang="ko-KR" sz="1600" b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입실출석</a:t>
                      </a:r>
                      <a:r>
                        <a:rPr lang="en-US" altLang="ko-KR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&amp;&amp;</a:t>
                      </a:r>
                      <a:r>
                        <a:rPr lang="ko-KR" altLang="en-US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중간출석</a:t>
                      </a:r>
                      <a:r>
                        <a:rPr lang="en-US" altLang="ko-KR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&amp;&amp;</a:t>
                      </a:r>
                      <a:r>
                        <a:rPr lang="ko-KR" altLang="en-US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퇴실출석</a:t>
                      </a:r>
                      <a:endParaRPr lang="en-US" altLang="ko-KR" sz="1600" b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이 </a:t>
                      </a:r>
                      <a:r>
                        <a:rPr lang="en-US" altLang="ko-KR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True</a:t>
                      </a:r>
                      <a:r>
                        <a:rPr lang="ko-KR" altLang="en-US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를 반환 할 때 출석인정</a:t>
                      </a:r>
                    </a:p>
                    <a:p>
                      <a:pPr algn="ctr" latinLnBrk="1"/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372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2044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E6382A9-02F9-41FB-B821-D4AE917B47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17700" y="0"/>
            <a:ext cx="45743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3382A1D-3F31-4B18-82F1-B161F49A1642}"/>
              </a:ext>
            </a:extLst>
          </p:cNvPr>
          <p:cNvGrpSpPr/>
          <p:nvPr/>
        </p:nvGrpSpPr>
        <p:grpSpPr>
          <a:xfrm>
            <a:off x="227360" y="1390313"/>
            <a:ext cx="7251940" cy="5198294"/>
            <a:chOff x="237192" y="1529158"/>
            <a:chExt cx="7251940" cy="519829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33D9C2-AABC-4F56-89E2-310BE15BE20E}"/>
                </a:ext>
              </a:extLst>
            </p:cNvPr>
            <p:cNvSpPr txBox="1"/>
            <p:nvPr/>
          </p:nvSpPr>
          <p:spPr>
            <a:xfrm>
              <a:off x="237192" y="1529158"/>
              <a:ext cx="345799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300" dirty="0">
                  <a:solidFill>
                    <a:schemeClr val="bg1"/>
                  </a:solidFill>
                </a:rPr>
                <a:t>프로그램 설계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23CDD70-C020-4928-A625-96F39D70D71B}"/>
                </a:ext>
              </a:extLst>
            </p:cNvPr>
            <p:cNvCxnSpPr>
              <a:cxnSpLocks/>
            </p:cNvCxnSpPr>
            <p:nvPr/>
          </p:nvCxnSpPr>
          <p:spPr>
            <a:xfrm>
              <a:off x="237192" y="2567038"/>
              <a:ext cx="72519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631503-B88B-4AD3-BF48-6F0D55272A43}"/>
                </a:ext>
              </a:extLst>
            </p:cNvPr>
            <p:cNvSpPr txBox="1"/>
            <p:nvPr/>
          </p:nvSpPr>
          <p:spPr>
            <a:xfrm>
              <a:off x="365011" y="2987454"/>
              <a:ext cx="3927678" cy="3739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1"/>
                  </a:solidFill>
                </a:rPr>
                <a:t>2.1 </a:t>
              </a:r>
              <a:r>
                <a:rPr lang="ko-KR" altLang="en-US" sz="1600" dirty="0">
                  <a:solidFill>
                    <a:schemeClr val="bg1"/>
                  </a:solidFill>
                </a:rPr>
                <a:t>얼굴인식 </a:t>
              </a:r>
              <a:r>
                <a:rPr lang="en-US" altLang="ko-KR" sz="1600" dirty="0">
                  <a:solidFill>
                    <a:schemeClr val="bg1"/>
                  </a:solidFill>
                </a:rPr>
                <a:t>AI </a:t>
              </a:r>
              <a:r>
                <a:rPr lang="ko-KR" altLang="en-US" sz="1600" dirty="0">
                  <a:solidFill>
                    <a:schemeClr val="bg1"/>
                  </a:solidFill>
                </a:rPr>
                <a:t>설계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1"/>
                  </a:solidFill>
                </a:rPr>
                <a:t>  2.1.1 </a:t>
              </a:r>
              <a:r>
                <a:rPr lang="ko-KR" altLang="en-US" sz="1600" dirty="0">
                  <a:solidFill>
                    <a:schemeClr val="bg1"/>
                  </a:solidFill>
                </a:rPr>
                <a:t>객체 학습 할 사람 얼굴 데이터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1"/>
                  </a:solidFill>
                </a:rPr>
                <a:t>  2.1.2 </a:t>
              </a:r>
              <a:r>
                <a:rPr lang="ko-KR" altLang="en-US" sz="1600" dirty="0">
                  <a:solidFill>
                    <a:schemeClr val="bg1"/>
                  </a:solidFill>
                </a:rPr>
                <a:t>얼굴 객체 인식이 가능한 </a:t>
              </a:r>
              <a:r>
                <a:rPr lang="en-US" altLang="ko-KR" sz="1600" dirty="0">
                  <a:solidFill>
                    <a:schemeClr val="bg1"/>
                  </a:solidFill>
                </a:rPr>
                <a:t>SSD</a:t>
              </a:r>
              <a:r>
                <a:rPr lang="ko-KR" altLang="en-US" sz="1600" dirty="0">
                  <a:solidFill>
                    <a:schemeClr val="bg1"/>
                  </a:solidFill>
                </a:rPr>
                <a:t>모델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1"/>
                  </a:solidFill>
                </a:rPr>
                <a:t>  2.1.3 CNN</a:t>
              </a:r>
              <a:r>
                <a:rPr lang="ko-KR" altLang="en-US" sz="1600" dirty="0">
                  <a:solidFill>
                    <a:schemeClr val="bg1"/>
                  </a:solidFill>
                </a:rPr>
                <a:t>영상인식 학습 프로그램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1"/>
                  </a:solidFill>
                </a:rPr>
                <a:t> 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1"/>
                  </a:solidFill>
                </a:rPr>
                <a:t>2.2  </a:t>
              </a:r>
              <a:r>
                <a:rPr lang="ko-KR" altLang="en-US" sz="1600" dirty="0">
                  <a:solidFill>
                    <a:schemeClr val="bg1"/>
                  </a:solidFill>
                </a:rPr>
                <a:t>출석 데이터베이스 설계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1"/>
                  </a:solidFill>
                </a:rPr>
                <a:t>2.3 Python-DB </a:t>
              </a:r>
              <a:r>
                <a:rPr lang="ko-KR" altLang="en-US" sz="1600" dirty="0">
                  <a:solidFill>
                    <a:schemeClr val="bg1"/>
                  </a:solidFill>
                </a:rPr>
                <a:t>연동 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/>
                  </a:solidFill>
                </a:rPr>
                <a:t>입실</a:t>
              </a:r>
              <a:r>
                <a:rPr lang="en-US" altLang="ko-KR" sz="1600" dirty="0">
                  <a:solidFill>
                    <a:schemeClr val="bg1"/>
                  </a:solidFill>
                </a:rPr>
                <a:t>-</a:t>
              </a:r>
              <a:r>
                <a:rPr lang="ko-KR" altLang="en-US" sz="1600" dirty="0">
                  <a:solidFill>
                    <a:schemeClr val="bg1"/>
                  </a:solidFill>
                </a:rPr>
                <a:t>중간</a:t>
              </a:r>
              <a:r>
                <a:rPr lang="en-US" altLang="ko-KR" sz="1600" dirty="0">
                  <a:solidFill>
                    <a:schemeClr val="bg1"/>
                  </a:solidFill>
                </a:rPr>
                <a:t>-</a:t>
              </a:r>
              <a:r>
                <a:rPr lang="ko-KR" altLang="en-US" sz="1600" dirty="0">
                  <a:solidFill>
                    <a:schemeClr val="bg1"/>
                  </a:solidFill>
                </a:rPr>
                <a:t>퇴실 시스템 순서도 설계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1"/>
                  </a:solidFill>
                </a:rPr>
                <a:t>  </a:t>
              </a:r>
            </a:p>
            <a:p>
              <a:pPr>
                <a:lnSpc>
                  <a:spcPct val="150000"/>
                </a:lnSpc>
              </a:pP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0E42A02-4266-451A-8986-06B28CE3A49A}"/>
              </a:ext>
            </a:extLst>
          </p:cNvPr>
          <p:cNvSpPr txBox="1"/>
          <p:nvPr/>
        </p:nvSpPr>
        <p:spPr>
          <a:xfrm>
            <a:off x="355179" y="1029995"/>
            <a:ext cx="883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Part 2 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116071-B1C8-4B5E-88EE-1FA63DB0C630}"/>
              </a:ext>
            </a:extLst>
          </p:cNvPr>
          <p:cNvSpPr txBox="1"/>
          <p:nvPr/>
        </p:nvSpPr>
        <p:spPr>
          <a:xfrm>
            <a:off x="3551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915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804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2.1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372339"/>
            <a:ext cx="938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/>
              <a:t>얼굴인식 </a:t>
            </a:r>
            <a:r>
              <a:rPr lang="en-US" altLang="ko-KR" sz="2400" dirty="0"/>
              <a:t>AI </a:t>
            </a:r>
            <a:r>
              <a:rPr lang="ko-KR" altLang="en-US" sz="2400" dirty="0"/>
              <a:t>설계</a:t>
            </a:r>
            <a:endParaRPr lang="en-US" altLang="ko-KR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31B484-04FD-4AF4-A231-713EAD240C43}"/>
              </a:ext>
            </a:extLst>
          </p:cNvPr>
          <p:cNvSpPr txBox="1"/>
          <p:nvPr/>
        </p:nvSpPr>
        <p:spPr>
          <a:xfrm>
            <a:off x="742549" y="1111003"/>
            <a:ext cx="1003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얼굴 인식 기능 구현을 위해 영상인식에 특화 된 </a:t>
            </a:r>
            <a:r>
              <a:rPr lang="en-US" altLang="ko-KR" dirty="0"/>
              <a:t>CNN(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  <a:r>
              <a:rPr lang="en-US" altLang="ko-KR" dirty="0"/>
              <a:t>)</a:t>
            </a:r>
            <a:r>
              <a:rPr lang="ko-KR" altLang="en-US" dirty="0"/>
              <a:t> 이용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048A13-4601-42B8-AA21-6D15C2D0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713" y="1613332"/>
            <a:ext cx="8083826" cy="45916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A9EECA-DAC1-451C-8A5D-6D3C1E0C07AC}"/>
              </a:ext>
            </a:extLst>
          </p:cNvPr>
          <p:cNvSpPr txBox="1"/>
          <p:nvPr/>
        </p:nvSpPr>
        <p:spPr>
          <a:xfrm>
            <a:off x="3954672" y="6239440"/>
            <a:ext cx="6910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이미지 출처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황선규</a:t>
            </a:r>
            <a:r>
              <a:rPr lang="ko-KR" altLang="en-US" sz="1000" dirty="0"/>
              <a:t> </a:t>
            </a:r>
            <a:r>
              <a:rPr lang="en-US" altLang="ko-KR" sz="1000" dirty="0"/>
              <a:t>- OpenCV</a:t>
            </a:r>
            <a:r>
              <a:rPr lang="ko-KR" altLang="en-US" sz="1000" dirty="0"/>
              <a:t>를 활용한 컴퓨터 비전과 딥러닝 </a:t>
            </a:r>
          </a:p>
        </p:txBody>
      </p:sp>
    </p:spTree>
    <p:extLst>
      <p:ext uri="{BB962C8B-B14F-4D97-AF65-F5344CB8AC3E}">
        <p14:creationId xmlns:p14="http://schemas.microsoft.com/office/powerpoint/2010/main" val="651552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804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2.1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372339"/>
            <a:ext cx="938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/>
              <a:t>얼굴인식 </a:t>
            </a:r>
            <a:r>
              <a:rPr lang="en-US" altLang="ko-KR" sz="2400" dirty="0"/>
              <a:t>AI </a:t>
            </a:r>
            <a:r>
              <a:rPr lang="ko-KR" altLang="en-US" sz="2400" dirty="0"/>
              <a:t>설계</a:t>
            </a:r>
            <a:endParaRPr lang="en-US" altLang="ko-KR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31B484-04FD-4AF4-A231-713EAD240C43}"/>
              </a:ext>
            </a:extLst>
          </p:cNvPr>
          <p:cNvSpPr txBox="1"/>
          <p:nvPr/>
        </p:nvSpPr>
        <p:spPr>
          <a:xfrm>
            <a:off x="742549" y="1111003"/>
            <a:ext cx="1003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컨볼루션</a:t>
            </a:r>
            <a:r>
              <a:rPr lang="ko-KR" altLang="en-US" dirty="0"/>
              <a:t> 레이어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2D99C9-B5C5-4E8D-B783-2EBA4F8763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6" r="-296" b="5201"/>
          <a:stretch/>
        </p:blipFill>
        <p:spPr>
          <a:xfrm>
            <a:off x="2193762" y="1585288"/>
            <a:ext cx="8253654" cy="4549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B39338-F204-41DC-A9B4-538B9E46C35F}"/>
              </a:ext>
            </a:extLst>
          </p:cNvPr>
          <p:cNvSpPr txBox="1"/>
          <p:nvPr/>
        </p:nvSpPr>
        <p:spPr>
          <a:xfrm>
            <a:off x="3954672" y="6239440"/>
            <a:ext cx="6910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이미지 출처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황선규</a:t>
            </a:r>
            <a:r>
              <a:rPr lang="ko-KR" altLang="en-US" sz="1000" dirty="0"/>
              <a:t> </a:t>
            </a:r>
            <a:r>
              <a:rPr lang="en-US" altLang="ko-KR" sz="1000" dirty="0"/>
              <a:t>- OpenCV</a:t>
            </a:r>
            <a:r>
              <a:rPr lang="ko-KR" altLang="en-US" sz="1000" dirty="0"/>
              <a:t>를 활용한 컴퓨터 비전과 딥러닝 </a:t>
            </a:r>
          </a:p>
        </p:txBody>
      </p:sp>
    </p:spTree>
    <p:extLst>
      <p:ext uri="{BB962C8B-B14F-4D97-AF65-F5344CB8AC3E}">
        <p14:creationId xmlns:p14="http://schemas.microsoft.com/office/powerpoint/2010/main" val="2524502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804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2.1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372339"/>
            <a:ext cx="938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/>
              <a:t>얼굴인식 </a:t>
            </a:r>
            <a:r>
              <a:rPr lang="en-US" altLang="ko-KR" sz="2400" dirty="0"/>
              <a:t>AI </a:t>
            </a:r>
            <a:r>
              <a:rPr lang="ko-KR" altLang="en-US" sz="2400" dirty="0"/>
              <a:t>설계</a:t>
            </a:r>
            <a:endParaRPr lang="en-US" altLang="ko-KR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31B484-04FD-4AF4-A231-713EAD240C43}"/>
              </a:ext>
            </a:extLst>
          </p:cNvPr>
          <p:cNvSpPr txBox="1"/>
          <p:nvPr/>
        </p:nvSpPr>
        <p:spPr>
          <a:xfrm>
            <a:off x="742549" y="1111003"/>
            <a:ext cx="1003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폴링</a:t>
            </a:r>
            <a:r>
              <a:rPr lang="ko-KR" altLang="en-US" dirty="0"/>
              <a:t> 레이어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0F0FD7-B726-4B58-8693-D327495D39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2" b="5843"/>
          <a:stretch/>
        </p:blipFill>
        <p:spPr>
          <a:xfrm>
            <a:off x="2174524" y="1618367"/>
            <a:ext cx="7990287" cy="44056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5D73CC-AAF2-41CA-B064-69E6A35816E6}"/>
              </a:ext>
            </a:extLst>
          </p:cNvPr>
          <p:cNvSpPr txBox="1"/>
          <p:nvPr/>
        </p:nvSpPr>
        <p:spPr>
          <a:xfrm>
            <a:off x="4256513" y="6212264"/>
            <a:ext cx="6910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이미지 출처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황선규</a:t>
            </a:r>
            <a:r>
              <a:rPr lang="ko-KR" altLang="en-US" sz="1000" dirty="0"/>
              <a:t> </a:t>
            </a:r>
            <a:r>
              <a:rPr lang="en-US" altLang="ko-KR" sz="1000" dirty="0"/>
              <a:t>- OpenCV</a:t>
            </a:r>
            <a:r>
              <a:rPr lang="ko-KR" altLang="en-US" sz="1000" dirty="0"/>
              <a:t>를 활용한 컴퓨터 비전과 딥러닝 </a:t>
            </a:r>
          </a:p>
        </p:txBody>
      </p:sp>
    </p:spTree>
    <p:extLst>
      <p:ext uri="{BB962C8B-B14F-4D97-AF65-F5344CB8AC3E}">
        <p14:creationId xmlns:p14="http://schemas.microsoft.com/office/powerpoint/2010/main" val="1426223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804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2.1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372339"/>
            <a:ext cx="938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/>
              <a:t>얼굴인식 </a:t>
            </a:r>
            <a:r>
              <a:rPr lang="en-US" altLang="ko-KR" sz="2400" dirty="0"/>
              <a:t>AI </a:t>
            </a:r>
            <a:r>
              <a:rPr lang="ko-KR" altLang="en-US" sz="2400" dirty="0"/>
              <a:t>설계</a:t>
            </a:r>
            <a:endParaRPr lang="en-US" altLang="ko-KR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31B484-04FD-4AF4-A231-713EAD240C43}"/>
              </a:ext>
            </a:extLst>
          </p:cNvPr>
          <p:cNvSpPr txBox="1"/>
          <p:nvPr/>
        </p:nvSpPr>
        <p:spPr>
          <a:xfrm>
            <a:off x="666048" y="1282334"/>
            <a:ext cx="1003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 CNN</a:t>
            </a:r>
            <a:r>
              <a:rPr lang="ko-KR" altLang="en-US" dirty="0"/>
              <a:t> 구축을 위해 필요한 자료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B061BE-69F3-4A4D-8024-E273792BB182}"/>
              </a:ext>
            </a:extLst>
          </p:cNvPr>
          <p:cNvSpPr txBox="1"/>
          <p:nvPr/>
        </p:nvSpPr>
        <p:spPr>
          <a:xfrm>
            <a:off x="1361462" y="4510709"/>
            <a:ext cx="94690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객체 학습 할 사람의 얼굴 데이터</a:t>
            </a: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얼굴 객체 인식이 가능한 </a:t>
            </a:r>
            <a:r>
              <a:rPr lang="en-US" altLang="ko-KR" dirty="0"/>
              <a:t>SSD</a:t>
            </a:r>
            <a:r>
              <a:rPr lang="ko-KR" altLang="en-US" dirty="0"/>
              <a:t>모델</a:t>
            </a: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/>
              <a:t>CNN</a:t>
            </a:r>
            <a:r>
              <a:rPr lang="ko-KR" altLang="en-US" dirty="0"/>
              <a:t>영상인식 학습 프로그램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9DF343-E28C-4FEF-A453-51408224E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333" y="1950417"/>
            <a:ext cx="3397827" cy="20928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4A62C5-D2DC-447E-8D11-A5A63C41E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31" y="1847741"/>
            <a:ext cx="3623071" cy="229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650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943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2.1.1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372339"/>
            <a:ext cx="938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/>
              <a:t>객체 학습 할 사람의 얼굴 데이터</a:t>
            </a:r>
            <a:endParaRPr lang="en-US" altLang="ko-KR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B061BE-69F3-4A4D-8024-E273792BB182}"/>
              </a:ext>
            </a:extLst>
          </p:cNvPr>
          <p:cNvSpPr txBox="1"/>
          <p:nvPr/>
        </p:nvSpPr>
        <p:spPr>
          <a:xfrm>
            <a:off x="540925" y="1306605"/>
            <a:ext cx="9527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 팀원의 지인을 객체로 설정하여 </a:t>
            </a:r>
            <a:r>
              <a:rPr lang="en-US" altLang="ko-KR" dirty="0"/>
              <a:t>3</a:t>
            </a:r>
            <a:r>
              <a:rPr lang="ko-KR" altLang="en-US" dirty="0"/>
              <a:t>분 분량의 얼굴 동영상을 녹화 후 </a:t>
            </a:r>
            <a:endParaRPr lang="en-US" altLang="ko-KR" dirty="0"/>
          </a:p>
          <a:p>
            <a:r>
              <a:rPr lang="en-US" altLang="ko-KR" dirty="0" err="1"/>
              <a:t>OpenCv</a:t>
            </a:r>
            <a:r>
              <a:rPr lang="ko-KR" altLang="en-US" dirty="0"/>
              <a:t> 라이브러리를 이용하여 동영상에서 이미지파일 추출</a:t>
            </a:r>
            <a:endParaRPr lang="en-US" altLang="ko-KR" dirty="0"/>
          </a:p>
          <a:p>
            <a:r>
              <a:rPr lang="ko-KR" altLang="en-US" dirty="0"/>
              <a:t> 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FCF0D03-6541-415E-BFEC-C6F4B4418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784" y="2398037"/>
            <a:ext cx="3797327" cy="286028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9E05DD6-29A1-4FE0-94D4-A64C12D9A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52" y="2389159"/>
            <a:ext cx="3797327" cy="286028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73A6A05-2261-4315-8F9B-A6C10FDA6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700" y="2381143"/>
            <a:ext cx="4202348" cy="289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09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943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2.1.2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372339"/>
            <a:ext cx="938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얼굴 객체 인식이 가능한 </a:t>
            </a:r>
            <a:r>
              <a:rPr lang="en-US" altLang="ko-KR" sz="2400" dirty="0"/>
              <a:t>SSD</a:t>
            </a:r>
            <a:r>
              <a:rPr lang="ko-KR" altLang="en-US" sz="2400" dirty="0"/>
              <a:t>모델</a:t>
            </a:r>
            <a:endParaRPr lang="en-US" altLang="ko-KR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B061BE-69F3-4A4D-8024-E273792BB182}"/>
              </a:ext>
            </a:extLst>
          </p:cNvPr>
          <p:cNvSpPr txBox="1"/>
          <p:nvPr/>
        </p:nvSpPr>
        <p:spPr>
          <a:xfrm>
            <a:off x="599767" y="899943"/>
            <a:ext cx="9527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예제 </a:t>
            </a:r>
            <a:r>
              <a:rPr lang="en-US" altLang="ko-KR" dirty="0"/>
              <a:t>GitHub</a:t>
            </a:r>
            <a:r>
              <a:rPr lang="ko-KR" altLang="en-US" dirty="0"/>
              <a:t>를 통한 소스 다운로드</a:t>
            </a:r>
            <a:r>
              <a:rPr lang="en-US" altLang="ko-KR" dirty="0"/>
              <a:t>: https://github.com/opencv/opencv.git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842106-58CA-4174-86A8-475E45F12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78" y="1362373"/>
            <a:ext cx="11742821" cy="533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79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FB2D260-9D97-4ED1-8395-687AC7854666}"/>
              </a:ext>
            </a:extLst>
          </p:cNvPr>
          <p:cNvGrpSpPr>
            <a:grpSpLocks/>
          </p:cNvGrpSpPr>
          <p:nvPr/>
        </p:nvGrpSpPr>
        <p:grpSpPr>
          <a:xfrm>
            <a:off x="485013" y="156726"/>
            <a:ext cx="10998992" cy="6455682"/>
            <a:chOff x="485012" y="156725"/>
            <a:chExt cx="10998992" cy="6455682"/>
          </a:xfrm>
        </p:grpSpPr>
        <p:sp>
          <p:nvSpPr>
            <p:cNvPr id="4" name="직사각형 1">
              <a:extLst>
                <a:ext uri="{FF2B5EF4-FFF2-40B4-BE49-F238E27FC236}">
                  <a16:creationId xmlns:a16="http://schemas.microsoft.com/office/drawing/2014/main" id="{E935AA1A-F0BF-41C7-819F-C0894C960883}"/>
                </a:ext>
              </a:extLst>
            </p:cNvPr>
            <p:cNvSpPr/>
            <p:nvPr/>
          </p:nvSpPr>
          <p:spPr>
            <a:xfrm>
              <a:off x="485012" y="156725"/>
              <a:ext cx="10787406" cy="6455682"/>
            </a:xfrm>
            <a:prstGeom prst="rect">
              <a:avLst/>
            </a:prstGeom>
            <a:solidFill>
              <a:srgbClr val="FFFFFF">
                <a:alpha val="77650"/>
              </a:srgbClr>
            </a:solidFill>
            <a:ln w="12700" cap="flat" cmpd="sng" algn="ctr">
              <a:noFill/>
              <a:prstDash val="solid"/>
            </a:ln>
          </p:spPr>
          <p:txBody>
            <a:bodyPr anchor="ctr"/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CC</a:t>
              </a:r>
            </a:p>
          </p:txBody>
        </p:sp>
        <p:sp>
          <p:nvSpPr>
            <p:cNvPr id="5" name="직사각형 2">
              <a:extLst>
                <a:ext uri="{FF2B5EF4-FFF2-40B4-BE49-F238E27FC236}">
                  <a16:creationId xmlns:a16="http://schemas.microsoft.com/office/drawing/2014/main" id="{B1042886-2850-419A-9365-3980E715954E}"/>
                </a:ext>
              </a:extLst>
            </p:cNvPr>
            <p:cNvSpPr/>
            <p:nvPr/>
          </p:nvSpPr>
          <p:spPr>
            <a:xfrm>
              <a:off x="1255469" y="514284"/>
              <a:ext cx="1001694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200" b="1" spc="-300" dirty="0" err="1"/>
                <a:t>OpenCv</a:t>
              </a:r>
              <a:r>
                <a:rPr lang="ko-KR" altLang="en-US" sz="3200" b="1" spc="-300" dirty="0"/>
                <a:t>와 </a:t>
              </a:r>
              <a:r>
                <a:rPr lang="ko-KR" altLang="en-US" sz="3200" b="1" spc="-300" dirty="0" err="1"/>
                <a:t>합성곱</a:t>
              </a:r>
              <a:r>
                <a:rPr lang="ko-KR" altLang="en-US" sz="3200" b="1" spc="-300" dirty="0"/>
                <a:t> 신경망을 이용한 스마트 출석 시스템 설계  </a:t>
              </a:r>
            </a:p>
          </p:txBody>
        </p:sp>
        <p:sp>
          <p:nvSpPr>
            <p:cNvPr id="6" name="직사각형 3">
              <a:extLst>
                <a:ext uri="{FF2B5EF4-FFF2-40B4-BE49-F238E27FC236}">
                  <a16:creationId xmlns:a16="http://schemas.microsoft.com/office/drawing/2014/main" id="{FC5B6A8C-058D-4AB8-B779-F217AD9F7176}"/>
                </a:ext>
              </a:extLst>
            </p:cNvPr>
            <p:cNvSpPr/>
            <p:nvPr/>
          </p:nvSpPr>
          <p:spPr>
            <a:xfrm>
              <a:off x="6319674" y="1680974"/>
              <a:ext cx="434062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2400" b="1" spc="-300" dirty="0" err="1">
                  <a:ln w="9525">
                    <a:solidFill>
                      <a:srgbClr val="31538F"/>
                    </a:solidFill>
                  </a:ln>
                  <a:solidFill>
                    <a:srgbClr val="37A6CD"/>
                  </a:solidFill>
                  <a:latin typeface="나눔바른고딕"/>
                  <a:ea typeface="나눔바른고딕"/>
                </a:rPr>
                <a:t>OpenCv</a:t>
              </a:r>
              <a:r>
                <a:rPr lang="ko-KR" altLang="en-US" sz="2400" b="1" spc="-300" dirty="0">
                  <a:ln w="9525">
                    <a:solidFill>
                      <a:srgbClr val="31538F"/>
                    </a:solidFill>
                  </a:ln>
                  <a:solidFill>
                    <a:srgbClr val="37A6CD"/>
                  </a:solidFill>
                  <a:latin typeface="나눔바른고딕"/>
                  <a:ea typeface="나눔바른고딕"/>
                </a:rPr>
                <a:t>와 </a:t>
              </a:r>
              <a:r>
                <a:rPr lang="en-US" altLang="ko-KR" sz="2400" b="1" spc="-300" dirty="0">
                  <a:ln w="9525">
                    <a:solidFill>
                      <a:srgbClr val="31538F"/>
                    </a:solidFill>
                  </a:ln>
                  <a:solidFill>
                    <a:srgbClr val="37A6CD"/>
                  </a:solidFill>
                  <a:latin typeface="나눔바른고딕"/>
                  <a:ea typeface="나눔바른고딕"/>
                </a:rPr>
                <a:t>CNN</a:t>
              </a:r>
              <a:r>
                <a:rPr lang="ko-KR" altLang="en-US" sz="2400" b="1" spc="-300" dirty="0">
                  <a:ln w="9525">
                    <a:solidFill>
                      <a:srgbClr val="31538F"/>
                    </a:solidFill>
                  </a:ln>
                  <a:solidFill>
                    <a:srgbClr val="37A6CD"/>
                  </a:solidFill>
                  <a:latin typeface="나눔바른고딕"/>
                  <a:ea typeface="나눔바른고딕"/>
                </a:rPr>
                <a:t>을 이용한 얼굴인식을 통해 스마트 출석 시스템 설계</a:t>
              </a:r>
              <a:endParaRPr kumimoji="0" lang="ko-KR" altLang="en-US" sz="2400" b="1" i="0" u="none" strike="noStrike" kern="1200" cap="none" spc="-300" normalizeH="0" baseline="0" dirty="0">
                <a:ln w="9525">
                  <a:solidFill>
                    <a:srgbClr val="31538F"/>
                  </a:solidFill>
                </a:ln>
                <a:solidFill>
                  <a:srgbClr val="37A6CD"/>
                </a:solidFill>
                <a:latin typeface="나눔바른고딕"/>
                <a:ea typeface="나눔바른고딕"/>
              </a:endParaRPr>
            </a:p>
          </p:txBody>
        </p:sp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FEBEF140-1CBA-4FB9-993E-9BAA5DD265F1}"/>
                </a:ext>
              </a:extLst>
            </p:cNvPr>
            <p:cNvSpPr txBox="1"/>
            <p:nvPr/>
          </p:nvSpPr>
          <p:spPr>
            <a:xfrm>
              <a:off x="1322156" y="2083351"/>
              <a:ext cx="4965521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산업공학과 </a:t>
              </a:r>
              <a:r>
                <a:rPr lang="en-US" altLang="ko-KR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1</a:t>
              </a:r>
              <a:r>
                <a:rPr lang="ko-KR" altLang="en-US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팀</a:t>
              </a:r>
              <a:endParaRPr kumimoji="0" lang="en-US" altLang="ko-KR" sz="1800" b="0" i="0" u="none" strike="noStrike" kern="1200" cap="none" spc="0" normalizeH="0" baseline="0" dirty="0">
                <a:solidFill>
                  <a:srgbClr val="404040"/>
                </a:solidFill>
                <a:latin typeface="나눔고딕 ExtraBold"/>
                <a:ea typeface="나눔고딕 ExtraBold"/>
              </a:endParaRPr>
            </a:p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팀장 </a:t>
              </a:r>
              <a:r>
                <a:rPr kumimoji="0" lang="en-US" altLang="ko-KR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: </a:t>
              </a:r>
              <a:r>
                <a:rPr lang="ko-KR" altLang="en-US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김호준</a:t>
              </a:r>
              <a:endParaRPr kumimoji="0" lang="ko-KR" altLang="en-US" sz="1800" b="0" i="0" u="none" strike="noStrike" kern="1200" cap="none" spc="0" normalizeH="0" baseline="0" dirty="0">
                <a:solidFill>
                  <a:srgbClr val="404040"/>
                </a:solidFill>
                <a:latin typeface="나눔고딕 ExtraBold"/>
                <a:ea typeface="나눔고딕 ExtraBold"/>
              </a:endParaRPr>
            </a:p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팀원 </a:t>
              </a:r>
              <a:r>
                <a:rPr kumimoji="0" lang="en-US" altLang="ko-KR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: </a:t>
              </a:r>
              <a:r>
                <a:rPr kumimoji="0" lang="ko-KR" altLang="en-US" sz="1800" b="0" i="0" u="none" strike="noStrike" kern="1200" cap="none" spc="0" normalizeH="0" baseline="0" dirty="0" err="1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박인애</a:t>
              </a:r>
              <a:r>
                <a:rPr kumimoji="0" lang="en-US" altLang="ko-KR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, </a:t>
              </a:r>
              <a:r>
                <a:rPr lang="ko-KR" altLang="en-US" dirty="0" err="1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유연경</a:t>
              </a:r>
              <a:r>
                <a:rPr lang="en-US" altLang="ko-KR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,</a:t>
              </a:r>
              <a:r>
                <a:rPr kumimoji="0" lang="ko-KR" altLang="en-US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 김선경</a:t>
              </a:r>
            </a:p>
          </p:txBody>
        </p:sp>
        <p:sp>
          <p:nvSpPr>
            <p:cNvPr id="8" name="직사각형 5">
              <a:extLst>
                <a:ext uri="{FF2B5EF4-FFF2-40B4-BE49-F238E27FC236}">
                  <a16:creationId xmlns:a16="http://schemas.microsoft.com/office/drawing/2014/main" id="{21794968-9960-4F6F-B0B9-5CF5A5A08AB7}"/>
                </a:ext>
              </a:extLst>
            </p:cNvPr>
            <p:cNvSpPr/>
            <p:nvPr/>
          </p:nvSpPr>
          <p:spPr>
            <a:xfrm rot="5400000">
              <a:off x="4079794" y="4057898"/>
              <a:ext cx="4032412" cy="68938"/>
            </a:xfrm>
            <a:prstGeom prst="rect">
              <a:avLst/>
            </a:prstGeom>
            <a:solidFill>
              <a:srgbClr val="79C3DD">
                <a:alpha val="100000"/>
              </a:srgbClr>
            </a:solidFill>
            <a:ln w="12700" cap="flat" cmpd="sng" algn="ctr">
              <a:noFill/>
              <a:prstDash val="solid"/>
            </a:ln>
          </p:spPr>
          <p:txBody>
            <a:bodyPr anchor="ctr"/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171"/>
                </a:spcBef>
                <a:spcAft>
                  <a:spcPts val="0"/>
                </a:spcAft>
                <a:buNone/>
                <a:tabLst>
                  <a:tab pos="60871" algn="l"/>
                  <a:tab pos="97394" algn="l"/>
                </a:tabLst>
                <a:defRPr/>
              </a:pPr>
              <a:endParaRPr kumimoji="0" lang="en-US" altLang="ko-KR" sz="1193" b="1" i="0" u="none" strike="noStrike" kern="1200" cap="none" spc="0" normalizeH="0" baseline="0">
                <a:ln w="9525">
                  <a:solidFill>
                    <a:srgbClr val="EB5175"/>
                  </a:solidFill>
                </a:ln>
                <a:solidFill>
                  <a:srgbClr val="000000"/>
                </a:solidFill>
                <a:latin typeface="나눔바른고딕"/>
                <a:ea typeface="나눔바른고딕"/>
              </a:endParaRPr>
            </a:p>
          </p:txBody>
        </p:sp>
        <p:sp>
          <p:nvSpPr>
            <p:cNvPr id="9" name="직사각형 6">
              <a:extLst>
                <a:ext uri="{FF2B5EF4-FFF2-40B4-BE49-F238E27FC236}">
                  <a16:creationId xmlns:a16="http://schemas.microsoft.com/office/drawing/2014/main" id="{C137ABA7-6E2B-4624-A081-C9A0892FA2AC}"/>
                </a:ext>
              </a:extLst>
            </p:cNvPr>
            <p:cNvSpPr/>
            <p:nvPr/>
          </p:nvSpPr>
          <p:spPr>
            <a:xfrm>
              <a:off x="1322157" y="3153734"/>
              <a:ext cx="317320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400" b="1" i="0" u="none" strike="noStrike" kern="1200" cap="none" spc="-300" normalizeH="0" baseline="0">
                  <a:ln w="9525">
                    <a:solidFill>
                      <a:srgbClr val="31538F"/>
                    </a:solidFill>
                  </a:ln>
                  <a:solidFill>
                    <a:srgbClr val="37A6CD"/>
                  </a:solidFill>
                  <a:latin typeface="나눔바른고딕"/>
                  <a:ea typeface="나눔바른고딕"/>
                </a:rPr>
                <a:t>Work Schedule</a:t>
              </a:r>
              <a:r>
                <a:rPr kumimoji="0" lang="ko-KR" altLang="en-US" sz="2400" b="1" i="0" u="none" strike="noStrike" kern="1200" cap="none" spc="-300" normalizeH="0" baseline="0">
                  <a:ln w="9525">
                    <a:solidFill>
                      <a:srgbClr val="31538F"/>
                    </a:solidFill>
                  </a:ln>
                  <a:solidFill>
                    <a:srgbClr val="37A6CD"/>
                  </a:solidFill>
                  <a:latin typeface="나눔바른고딕"/>
                  <a:ea typeface="나눔바른고딕"/>
                </a:rPr>
                <a:t> </a:t>
              </a:r>
              <a:endParaRPr kumimoji="0" lang="ko-KR" altLang="en-US" sz="2400" b="1" i="0" u="none" strike="noStrike" kern="1200" cap="none" spc="-300" normalizeH="0" baseline="0">
                <a:solidFill>
                  <a:srgbClr val="37A6CD"/>
                </a:solidFill>
                <a:latin typeface="나눔바른고딕"/>
                <a:ea typeface="나눔바른고딕"/>
              </a:endParaRP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3E0202E5-534A-46B4-8DBD-1156650C7D16}"/>
                </a:ext>
              </a:extLst>
            </p:cNvPr>
            <p:cNvSpPr txBox="1"/>
            <p:nvPr/>
          </p:nvSpPr>
          <p:spPr>
            <a:xfrm>
              <a:off x="1271464" y="3573016"/>
              <a:ext cx="4965521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12.03</a:t>
              </a:r>
              <a:r>
                <a:rPr kumimoji="0" lang="en-US" altLang="ko-KR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 </a:t>
              </a:r>
              <a:r>
                <a:rPr kumimoji="0" lang="ko-KR" altLang="en-US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프로젝트 계획안 발표</a:t>
              </a:r>
            </a:p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12.05</a:t>
              </a:r>
              <a:r>
                <a:rPr kumimoji="0" lang="ko-KR" altLang="en-US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 제품 구현 가능성 검토</a:t>
              </a:r>
            </a:p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12</a:t>
              </a:r>
              <a:r>
                <a:rPr kumimoji="0" lang="en-US" altLang="ko-KR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.08</a:t>
              </a:r>
              <a:r>
                <a:rPr kumimoji="0" lang="ko-KR" altLang="en-US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 </a:t>
              </a:r>
              <a:r>
                <a:rPr lang="ko-KR" altLang="en-US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제품</a:t>
              </a:r>
              <a:r>
                <a:rPr kumimoji="0" lang="ko-KR" altLang="en-US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 설계</a:t>
              </a:r>
            </a:p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12</a:t>
              </a:r>
              <a:r>
                <a:rPr kumimoji="0" lang="en-US" altLang="ko-KR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.18</a:t>
              </a:r>
              <a:r>
                <a:rPr kumimoji="0" lang="ko-KR" altLang="en-US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 발표 </a:t>
              </a:r>
              <a:r>
                <a:rPr kumimoji="0" lang="en-US" altLang="ko-KR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ppt </a:t>
              </a:r>
              <a:r>
                <a:rPr kumimoji="0" lang="ko-KR" altLang="en-US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작성 및 최종 오류 수정</a:t>
              </a:r>
            </a:p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12</a:t>
              </a:r>
              <a:r>
                <a:rPr kumimoji="0" lang="en-US" altLang="ko-KR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.20 </a:t>
              </a:r>
              <a:r>
                <a:rPr kumimoji="0" lang="ko-KR" altLang="en-US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프로젝트 발표</a:t>
              </a:r>
            </a:p>
          </p:txBody>
        </p:sp>
        <p:sp>
          <p:nvSpPr>
            <p:cNvPr id="11" name="직사각형 8">
              <a:extLst>
                <a:ext uri="{FF2B5EF4-FFF2-40B4-BE49-F238E27FC236}">
                  <a16:creationId xmlns:a16="http://schemas.microsoft.com/office/drawing/2014/main" id="{307241A4-E1D2-4014-929E-5C248E8B19F3}"/>
                </a:ext>
              </a:extLst>
            </p:cNvPr>
            <p:cNvSpPr/>
            <p:nvPr/>
          </p:nvSpPr>
          <p:spPr>
            <a:xfrm>
              <a:off x="1322157" y="5097374"/>
              <a:ext cx="3173202" cy="4442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400" b="1" i="0" u="none" strike="noStrike" kern="1200" cap="none" spc="-300" normalizeH="0" baseline="0">
                  <a:ln w="9525">
                    <a:solidFill>
                      <a:srgbClr val="31538F"/>
                    </a:solidFill>
                  </a:ln>
                  <a:solidFill>
                    <a:srgbClr val="37A6CD"/>
                  </a:solidFill>
                  <a:latin typeface="나눔바른고딕"/>
                  <a:ea typeface="나눔바른고딕"/>
                </a:rPr>
                <a:t>Work Dataset</a:t>
              </a:r>
              <a:r>
                <a:rPr kumimoji="0" lang="ko-KR" altLang="en-US" sz="2400" b="1" i="0" u="none" strike="noStrike" kern="1200" cap="none" spc="-300" normalizeH="0" baseline="0">
                  <a:ln w="9525">
                    <a:solidFill>
                      <a:srgbClr val="31538F"/>
                    </a:solidFill>
                  </a:ln>
                  <a:solidFill>
                    <a:srgbClr val="37A6CD"/>
                  </a:solidFill>
                  <a:latin typeface="나눔바른고딕"/>
                  <a:ea typeface="나눔바른고딕"/>
                </a:rPr>
                <a:t> </a:t>
              </a:r>
              <a:endParaRPr kumimoji="0" lang="ko-KR" altLang="en-US" sz="2400" b="1" i="0" u="none" strike="noStrike" kern="1200" cap="none" spc="-300" normalizeH="0" baseline="0">
                <a:solidFill>
                  <a:srgbClr val="37A6CD"/>
                </a:solidFill>
                <a:latin typeface="나눔바른고딕"/>
                <a:ea typeface="나눔바른고딕"/>
              </a:endParaRPr>
            </a:p>
          </p:txBody>
        </p:sp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D6F409FA-737D-4B14-A257-F3B2405AFE1E}"/>
                </a:ext>
              </a:extLst>
            </p:cNvPr>
            <p:cNvSpPr txBox="1"/>
            <p:nvPr/>
          </p:nvSpPr>
          <p:spPr>
            <a:xfrm>
              <a:off x="1322156" y="5528532"/>
              <a:ext cx="4965521" cy="6417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3" name="직사각형 11">
              <a:extLst>
                <a:ext uri="{FF2B5EF4-FFF2-40B4-BE49-F238E27FC236}">
                  <a16:creationId xmlns:a16="http://schemas.microsoft.com/office/drawing/2014/main" id="{6BD3BF80-47FB-480C-9301-EC0A2A99FE2B}"/>
                </a:ext>
              </a:extLst>
            </p:cNvPr>
            <p:cNvSpPr/>
            <p:nvPr/>
          </p:nvSpPr>
          <p:spPr>
            <a:xfrm>
              <a:off x="2810706" y="1279847"/>
              <a:ext cx="613601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000" b="1" i="0" u="none" strike="noStrike" kern="1200" cap="none" spc="-300" normalizeH="0" baseline="0" dirty="0">
                  <a:ln w="9525">
                    <a:solidFill>
                      <a:srgbClr val="31538F"/>
                    </a:solidFill>
                  </a:ln>
                  <a:solidFill>
                    <a:srgbClr val="3D4DA8"/>
                  </a:solidFill>
                  <a:latin typeface="나눔바른고딕"/>
                  <a:ea typeface="나눔바른고딕"/>
                </a:rPr>
                <a:t>프로젝트 기간 </a:t>
              </a:r>
              <a:r>
                <a:rPr kumimoji="0" lang="en-US" altLang="ko-KR" sz="2000" b="1" i="0" u="none" strike="noStrike" kern="1200" cap="none" spc="-300" normalizeH="0" baseline="0" dirty="0">
                  <a:ln w="9525">
                    <a:solidFill>
                      <a:srgbClr val="31538F"/>
                    </a:solidFill>
                  </a:ln>
                  <a:solidFill>
                    <a:srgbClr val="3D4DA8"/>
                  </a:solidFill>
                  <a:latin typeface="나눔바른고딕"/>
                  <a:ea typeface="나눔바른고딕"/>
                </a:rPr>
                <a:t>: 2021</a:t>
              </a:r>
              <a:r>
                <a:rPr kumimoji="0" lang="ko-KR" altLang="en-US" sz="2000" b="1" i="0" u="none" strike="noStrike" kern="1200" cap="none" spc="-300" normalizeH="0" baseline="0" dirty="0">
                  <a:ln w="9525">
                    <a:solidFill>
                      <a:srgbClr val="31538F"/>
                    </a:solidFill>
                  </a:ln>
                  <a:solidFill>
                    <a:srgbClr val="3D4DA8"/>
                  </a:solidFill>
                  <a:latin typeface="나눔바른고딕"/>
                  <a:ea typeface="나눔바른고딕"/>
                </a:rPr>
                <a:t> </a:t>
              </a:r>
              <a:r>
                <a:rPr kumimoji="0" lang="en-US" altLang="ko-KR" sz="2000" b="1" i="0" u="none" strike="noStrike" kern="1200" cap="none" spc="-300" normalizeH="0" baseline="0" dirty="0">
                  <a:ln w="9525">
                    <a:solidFill>
                      <a:srgbClr val="31538F"/>
                    </a:solidFill>
                  </a:ln>
                  <a:solidFill>
                    <a:srgbClr val="3D4DA8"/>
                  </a:solidFill>
                  <a:latin typeface="나눔바른고딕"/>
                  <a:ea typeface="나눔바른고딕"/>
                </a:rPr>
                <a:t>.</a:t>
              </a:r>
              <a:r>
                <a:rPr lang="en-US" altLang="ko-KR" sz="2000" b="1" spc="-300" dirty="0">
                  <a:ln w="9525">
                    <a:solidFill>
                      <a:srgbClr val="31538F"/>
                    </a:solidFill>
                  </a:ln>
                  <a:solidFill>
                    <a:srgbClr val="3D4DA8"/>
                  </a:solidFill>
                  <a:latin typeface="나눔바른고딕"/>
                  <a:ea typeface="나눔바른고딕"/>
                </a:rPr>
                <a:t>12</a:t>
              </a:r>
              <a:r>
                <a:rPr kumimoji="0" lang="en-US" altLang="ko-KR" sz="2000" b="1" i="0" u="none" strike="noStrike" kern="1200" cap="none" spc="-300" normalizeH="0" baseline="0" dirty="0">
                  <a:ln w="9525">
                    <a:solidFill>
                      <a:srgbClr val="31538F"/>
                    </a:solidFill>
                  </a:ln>
                  <a:solidFill>
                    <a:srgbClr val="3D4DA8"/>
                  </a:solidFill>
                  <a:latin typeface="나눔바른고딕"/>
                  <a:ea typeface="나눔바른고딕"/>
                </a:rPr>
                <a:t>.</a:t>
              </a:r>
              <a:r>
                <a:rPr kumimoji="0" lang="ko-KR" altLang="en-US" sz="2000" b="1" i="0" u="none" strike="noStrike" kern="1200" cap="none" spc="-300" normalizeH="0" baseline="0" dirty="0">
                  <a:ln w="9525">
                    <a:solidFill>
                      <a:srgbClr val="31538F"/>
                    </a:solidFill>
                  </a:ln>
                  <a:solidFill>
                    <a:srgbClr val="3D4DA8"/>
                  </a:solidFill>
                  <a:latin typeface="나눔바른고딕"/>
                  <a:ea typeface="나눔바른고딕"/>
                </a:rPr>
                <a:t> </a:t>
              </a:r>
              <a:r>
                <a:rPr kumimoji="0" lang="en-US" altLang="ko-KR" sz="2000" b="1" i="0" u="none" strike="noStrike" kern="1200" cap="none" spc="-300" normalizeH="0" baseline="0" dirty="0">
                  <a:ln w="9525">
                    <a:solidFill>
                      <a:srgbClr val="31538F"/>
                    </a:solidFill>
                  </a:ln>
                  <a:solidFill>
                    <a:srgbClr val="3D4DA8"/>
                  </a:solidFill>
                  <a:latin typeface="나눔바른고딕"/>
                  <a:ea typeface="나눔바른고딕"/>
                </a:rPr>
                <a:t>03~2021.</a:t>
              </a:r>
              <a:r>
                <a:rPr kumimoji="0" lang="ko-KR" altLang="en-US" sz="2000" b="1" i="0" u="none" strike="noStrike" kern="1200" cap="none" spc="-300" normalizeH="0" baseline="0" dirty="0">
                  <a:ln w="9525">
                    <a:solidFill>
                      <a:srgbClr val="31538F"/>
                    </a:solidFill>
                  </a:ln>
                  <a:solidFill>
                    <a:srgbClr val="3D4DA8"/>
                  </a:solidFill>
                  <a:latin typeface="나눔바른고딕"/>
                  <a:ea typeface="나눔바른고딕"/>
                </a:rPr>
                <a:t> </a:t>
              </a:r>
              <a:r>
                <a:rPr kumimoji="0" lang="en-US" altLang="ko-KR" sz="2000" b="1" i="0" u="none" strike="noStrike" kern="1200" cap="none" spc="-300" normalizeH="0" baseline="0" dirty="0">
                  <a:ln w="9525">
                    <a:solidFill>
                      <a:srgbClr val="31538F"/>
                    </a:solidFill>
                  </a:ln>
                  <a:solidFill>
                    <a:srgbClr val="3D4DA8"/>
                  </a:solidFill>
                  <a:latin typeface="나눔바른고딕"/>
                  <a:ea typeface="나눔바른고딕"/>
                </a:rPr>
                <a:t>12</a:t>
              </a:r>
              <a:r>
                <a:rPr lang="en-US" altLang="ko-KR" sz="2000" b="1" spc="-300" dirty="0">
                  <a:ln w="9525">
                    <a:solidFill>
                      <a:srgbClr val="31538F"/>
                    </a:solidFill>
                  </a:ln>
                  <a:solidFill>
                    <a:srgbClr val="3D4DA8"/>
                  </a:solidFill>
                  <a:latin typeface="나눔바른고딕"/>
                  <a:ea typeface="나눔바른고딕"/>
                </a:rPr>
                <a:t>. . 20</a:t>
              </a:r>
              <a:endParaRPr kumimoji="0" lang="en-US" altLang="ko-KR" sz="2000" b="1" i="0" u="none" strike="noStrike" kern="1200" cap="none" spc="-300" normalizeH="0" baseline="0" dirty="0">
                <a:ln w="9525">
                  <a:solidFill>
                    <a:srgbClr val="31538F"/>
                  </a:solidFill>
                </a:ln>
                <a:solidFill>
                  <a:srgbClr val="3D4DA8"/>
                </a:solidFill>
                <a:latin typeface="나눔바른고딕"/>
                <a:ea typeface="나눔바른고딕"/>
              </a:endParaRPr>
            </a:p>
          </p:txBody>
        </p:sp>
        <p:sp>
          <p:nvSpPr>
            <p:cNvPr id="14" name="직사각형 12">
              <a:extLst>
                <a:ext uri="{FF2B5EF4-FFF2-40B4-BE49-F238E27FC236}">
                  <a16:creationId xmlns:a16="http://schemas.microsoft.com/office/drawing/2014/main" id="{154ADA16-2323-46A6-8029-09D31EE765F6}"/>
                </a:ext>
              </a:extLst>
            </p:cNvPr>
            <p:cNvSpPr/>
            <p:nvPr/>
          </p:nvSpPr>
          <p:spPr>
            <a:xfrm>
              <a:off x="1322157" y="1691053"/>
              <a:ext cx="317320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400" b="1" i="0" u="none" strike="noStrike" kern="1200" cap="none" spc="-300" normalizeH="0" baseline="0">
                  <a:ln w="9525">
                    <a:solidFill>
                      <a:srgbClr val="31538F"/>
                    </a:solidFill>
                  </a:ln>
                  <a:solidFill>
                    <a:srgbClr val="37A6CD"/>
                  </a:solidFill>
                  <a:latin typeface="나눔바른고딕"/>
                  <a:ea typeface="나눔바른고딕"/>
                </a:rPr>
                <a:t>Work Team &amp; Member</a:t>
              </a:r>
              <a:r>
                <a:rPr kumimoji="0" lang="ko-KR" altLang="en-US" sz="2400" b="1" i="0" u="none" strike="noStrike" kern="1200" cap="none" spc="-300" normalizeH="0" baseline="0">
                  <a:ln w="9525">
                    <a:solidFill>
                      <a:srgbClr val="31538F"/>
                    </a:solidFill>
                  </a:ln>
                  <a:solidFill>
                    <a:srgbClr val="37A6CD"/>
                  </a:solidFill>
                  <a:latin typeface="나눔바른고딕"/>
                  <a:ea typeface="나눔바른고딕"/>
                </a:rPr>
                <a:t> </a:t>
              </a:r>
              <a:endParaRPr kumimoji="0" lang="ko-KR" altLang="en-US" sz="2400" b="1" i="0" u="none" strike="noStrike" kern="1200" cap="none" spc="-300" normalizeH="0" baseline="0">
                <a:solidFill>
                  <a:srgbClr val="37A6CD"/>
                </a:solidFill>
                <a:latin typeface="나눔바른고딕"/>
                <a:ea typeface="나눔바른고딕"/>
              </a:endParaRPr>
            </a:p>
          </p:txBody>
        </p:sp>
        <p:sp>
          <p:nvSpPr>
            <p:cNvPr id="15" name="TextBox 13">
              <a:extLst>
                <a:ext uri="{FF2B5EF4-FFF2-40B4-BE49-F238E27FC236}">
                  <a16:creationId xmlns:a16="http://schemas.microsoft.com/office/drawing/2014/main" id="{D2DF23C8-A169-4795-B79E-DFC982FC1091}"/>
                </a:ext>
              </a:extLst>
            </p:cNvPr>
            <p:cNvSpPr txBox="1"/>
            <p:nvPr/>
          </p:nvSpPr>
          <p:spPr>
            <a:xfrm>
              <a:off x="6356656" y="2444052"/>
              <a:ext cx="4965522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600" b="0" i="0" u="none" strike="noStrike" kern="1200" cap="none" spc="0" normalizeH="0" baseline="0" dirty="0" err="1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OpenCv</a:t>
              </a:r>
              <a:r>
                <a:rPr lang="ko-KR" altLang="en-US" sz="160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를 이용하여 얼굴 데이터를 추출하고 이를 </a:t>
              </a:r>
              <a:r>
                <a:rPr lang="en-US" altLang="ko-KR" sz="160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CNN</a:t>
              </a:r>
              <a:r>
                <a:rPr lang="ko-KR" altLang="en-US" sz="160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에 학습시켜 얼굴 객체 검출이 가능하게 만들고</a:t>
              </a:r>
              <a:r>
                <a:rPr lang="en-US" altLang="ko-KR" sz="160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, </a:t>
              </a:r>
              <a:r>
                <a:rPr lang="ko-KR" altLang="en-US" sz="160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스마트안경을 이용한 </a:t>
              </a:r>
              <a:r>
                <a:rPr lang="en-US" altLang="ko-KR" sz="160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VR</a:t>
              </a:r>
              <a:r>
                <a:rPr lang="ko-KR" altLang="en-US" sz="160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기술을 통해 교수는 학생들의 얼굴</a:t>
              </a:r>
              <a:r>
                <a:rPr lang="en-US" altLang="ko-KR" sz="160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, </a:t>
              </a:r>
              <a:r>
                <a:rPr lang="ko-KR" altLang="en-US" sz="160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이름파악과 효율적인 출석체크 가능</a:t>
              </a:r>
              <a:endParaRPr kumimoji="0" lang="en-US" altLang="ko-KR" sz="1600" b="0" i="0" u="none" strike="noStrike" kern="1200" cap="none" spc="0" normalizeH="0" baseline="0" dirty="0">
                <a:solidFill>
                  <a:srgbClr val="404040"/>
                </a:solidFill>
                <a:latin typeface="나눔고딕 ExtraBold"/>
                <a:ea typeface="나눔고딕 ExtraBold"/>
              </a:endParaRPr>
            </a:p>
          </p:txBody>
        </p:sp>
        <p:sp>
          <p:nvSpPr>
            <p:cNvPr id="16" name="직사각형 14">
              <a:extLst>
                <a:ext uri="{FF2B5EF4-FFF2-40B4-BE49-F238E27FC236}">
                  <a16:creationId xmlns:a16="http://schemas.microsoft.com/office/drawing/2014/main" id="{A3EF2D5B-DC51-49FC-944C-DA0EB8A09148}"/>
                </a:ext>
              </a:extLst>
            </p:cNvPr>
            <p:cNvSpPr/>
            <p:nvPr/>
          </p:nvSpPr>
          <p:spPr>
            <a:xfrm>
              <a:off x="6429060" y="3652924"/>
              <a:ext cx="4340628" cy="4508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400" b="1" i="0" u="none" strike="noStrike" kern="1200" cap="none" spc="-300" normalizeH="0" baseline="0" dirty="0">
                  <a:ln w="9525">
                    <a:solidFill>
                      <a:srgbClr val="31538F"/>
                    </a:solidFill>
                  </a:ln>
                  <a:solidFill>
                    <a:srgbClr val="37A6CD"/>
                  </a:solidFill>
                  <a:latin typeface="나눔바른고딕"/>
                  <a:ea typeface="나눔바른고딕"/>
                </a:rPr>
                <a:t>Skills</a:t>
              </a:r>
              <a:endParaRPr kumimoji="0" lang="ko-KR" altLang="en-US" sz="2400" b="1" i="0" u="none" strike="noStrike" kern="1200" cap="none" spc="-300" normalizeH="0" baseline="0" dirty="0">
                <a:ln w="9525">
                  <a:solidFill>
                    <a:srgbClr val="31538F"/>
                  </a:solidFill>
                </a:ln>
                <a:solidFill>
                  <a:srgbClr val="37A6CD"/>
                </a:solidFill>
                <a:latin typeface="나눔바른고딕"/>
                <a:ea typeface="나눔바른고딕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12CB0AB-0146-4620-8621-BB97542BE811}"/>
                </a:ext>
              </a:extLst>
            </p:cNvPr>
            <p:cNvSpPr txBox="1"/>
            <p:nvPr/>
          </p:nvSpPr>
          <p:spPr>
            <a:xfrm>
              <a:off x="1250307" y="5492116"/>
              <a:ext cx="4645160" cy="3539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700" dirty="0"/>
                <a:t>팀장의 지인 </a:t>
              </a:r>
              <a:r>
                <a:rPr lang="en-US" altLang="ko-KR" sz="1700" dirty="0"/>
                <a:t>3</a:t>
              </a:r>
              <a:r>
                <a:rPr lang="ko-KR" altLang="en-US" sz="1700" dirty="0"/>
                <a:t>명의 얼굴 데이터 추출</a:t>
              </a:r>
              <a:endParaRPr lang="en-US" altLang="ko-KR" sz="1700" dirty="0"/>
            </a:p>
          </p:txBody>
        </p:sp>
        <p:graphicFrame>
          <p:nvGraphicFramePr>
            <p:cNvPr id="18" name="차트 17">
              <a:extLst>
                <a:ext uri="{FF2B5EF4-FFF2-40B4-BE49-F238E27FC236}">
                  <a16:creationId xmlns:a16="http://schemas.microsoft.com/office/drawing/2014/main" id="{38FD811D-56A0-45DD-8FF6-15F096FBC5C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43657943"/>
                </p:ext>
              </p:extLst>
            </p:nvPr>
          </p:nvGraphicFramePr>
          <p:xfrm>
            <a:off x="6104204" y="3774362"/>
            <a:ext cx="5379800" cy="283804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299467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943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2.1.3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372339"/>
            <a:ext cx="93830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400" dirty="0"/>
              <a:t>CNN</a:t>
            </a:r>
            <a:r>
              <a:rPr lang="ko-KR" altLang="en-US" sz="2400" dirty="0"/>
              <a:t>영상인식 학습 프로그램</a:t>
            </a:r>
            <a:endParaRPr lang="en-US" altLang="ko-KR" sz="24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B061BE-69F3-4A4D-8024-E273792BB182}"/>
              </a:ext>
            </a:extLst>
          </p:cNvPr>
          <p:cNvSpPr txBox="1"/>
          <p:nvPr/>
        </p:nvSpPr>
        <p:spPr>
          <a:xfrm>
            <a:off x="449179" y="1018670"/>
            <a:ext cx="9527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황선규</a:t>
            </a:r>
            <a:r>
              <a:rPr lang="ko-KR" altLang="en-US" dirty="0"/>
              <a:t> </a:t>
            </a:r>
            <a:r>
              <a:rPr lang="en-US" altLang="ko-KR" dirty="0"/>
              <a:t>Computer Vision GitHub</a:t>
            </a:r>
            <a:r>
              <a:rPr lang="ko-KR" altLang="en-US" dirty="0"/>
              <a:t>에서 소스 다운로드</a:t>
            </a:r>
            <a:r>
              <a:rPr lang="en-US" altLang="ko-KR" dirty="0"/>
              <a:t>: </a:t>
            </a:r>
            <a:r>
              <a:rPr lang="en-US" altLang="ko-KR" sz="1100" dirty="0"/>
              <a:t>https://github.com/Lee-KyungSeok/ComputerVision-Study.git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814C2B-B170-4AF0-BC1B-EAD50C20D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568" y="1447960"/>
            <a:ext cx="9763432" cy="51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377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804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2.2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970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출석 데이터베이스 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E1BC99-ACE8-40CE-92AA-AB3CF4BC3CCB}"/>
              </a:ext>
            </a:extLst>
          </p:cNvPr>
          <p:cNvSpPr txBox="1"/>
          <p:nvPr/>
        </p:nvSpPr>
        <p:spPr>
          <a:xfrm>
            <a:off x="829562" y="2243191"/>
            <a:ext cx="3939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/>
          </a:p>
        </p:txBody>
      </p:sp>
      <p:graphicFrame>
        <p:nvGraphicFramePr>
          <p:cNvPr id="2" name="표 5">
            <a:extLst>
              <a:ext uri="{FF2B5EF4-FFF2-40B4-BE49-F238E27FC236}">
                <a16:creationId xmlns:a16="http://schemas.microsoft.com/office/drawing/2014/main" id="{5C68DFA5-365D-428A-AB4E-589CAFF34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802056"/>
              </p:ext>
            </p:extLst>
          </p:nvPr>
        </p:nvGraphicFramePr>
        <p:xfrm>
          <a:off x="583703" y="1291177"/>
          <a:ext cx="4798246" cy="5420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011">
                  <a:extLst>
                    <a:ext uri="{9D8B030D-6E8A-4147-A177-3AD203B41FA5}">
                      <a16:colId xmlns:a16="http://schemas.microsoft.com/office/drawing/2014/main" val="910470653"/>
                    </a:ext>
                  </a:extLst>
                </a:gridCol>
                <a:gridCol w="1202745">
                  <a:extLst>
                    <a:ext uri="{9D8B030D-6E8A-4147-A177-3AD203B41FA5}">
                      <a16:colId xmlns:a16="http://schemas.microsoft.com/office/drawing/2014/main" val="2562460942"/>
                    </a:ext>
                  </a:extLst>
                </a:gridCol>
                <a:gridCol w="1202745">
                  <a:extLst>
                    <a:ext uri="{9D8B030D-6E8A-4147-A177-3AD203B41FA5}">
                      <a16:colId xmlns:a16="http://schemas.microsoft.com/office/drawing/2014/main" val="4000838023"/>
                    </a:ext>
                  </a:extLst>
                </a:gridCol>
                <a:gridCol w="1202745">
                  <a:extLst>
                    <a:ext uri="{9D8B030D-6E8A-4147-A177-3AD203B41FA5}">
                      <a16:colId xmlns:a16="http://schemas.microsoft.com/office/drawing/2014/main" val="3547560246"/>
                    </a:ext>
                  </a:extLst>
                </a:gridCol>
              </a:tblGrid>
              <a:tr h="3387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32181799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32180649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32182814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899101"/>
                  </a:ext>
                </a:extLst>
              </a:tr>
              <a:tr h="3387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571996"/>
                  </a:ext>
                </a:extLst>
              </a:tr>
              <a:tr h="3387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693315"/>
                  </a:ext>
                </a:extLst>
              </a:tr>
              <a:tr h="3387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059142"/>
                  </a:ext>
                </a:extLst>
              </a:tr>
              <a:tr h="3387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4</a:t>
                      </a:r>
                      <a:r>
                        <a:rPr lang="ko-KR" altLang="en-US" sz="16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357377"/>
                  </a:ext>
                </a:extLst>
              </a:tr>
              <a:tr h="3387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5</a:t>
                      </a:r>
                      <a:r>
                        <a:rPr lang="ko-KR" altLang="en-US" sz="16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127192"/>
                  </a:ext>
                </a:extLst>
              </a:tr>
              <a:tr h="3387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6</a:t>
                      </a:r>
                      <a:r>
                        <a:rPr lang="ko-KR" altLang="en-US" sz="16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049838"/>
                  </a:ext>
                </a:extLst>
              </a:tr>
              <a:tr h="3387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7</a:t>
                      </a:r>
                      <a:r>
                        <a:rPr lang="ko-KR" altLang="en-US" sz="16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989630"/>
                  </a:ext>
                </a:extLst>
              </a:tr>
              <a:tr h="3387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8</a:t>
                      </a:r>
                      <a:r>
                        <a:rPr lang="ko-KR" altLang="en-US" sz="16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18979"/>
                  </a:ext>
                </a:extLst>
              </a:tr>
              <a:tr h="3387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9</a:t>
                      </a:r>
                      <a:r>
                        <a:rPr lang="ko-KR" altLang="en-US" sz="16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199996"/>
                  </a:ext>
                </a:extLst>
              </a:tr>
              <a:tr h="3387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10</a:t>
                      </a:r>
                      <a:r>
                        <a:rPr lang="ko-KR" altLang="en-US" sz="16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293660"/>
                  </a:ext>
                </a:extLst>
              </a:tr>
              <a:tr h="3387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11</a:t>
                      </a:r>
                      <a:r>
                        <a:rPr lang="ko-KR" altLang="en-US" sz="16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988502"/>
                  </a:ext>
                </a:extLst>
              </a:tr>
              <a:tr h="3387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12</a:t>
                      </a:r>
                      <a:r>
                        <a:rPr lang="ko-KR" altLang="en-US" sz="16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434736"/>
                  </a:ext>
                </a:extLst>
              </a:tr>
              <a:tr h="3387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13</a:t>
                      </a:r>
                      <a:r>
                        <a:rPr lang="ko-KR" altLang="en-US" sz="16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8237400"/>
                  </a:ext>
                </a:extLst>
              </a:tr>
              <a:tr h="3387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14</a:t>
                      </a:r>
                      <a:r>
                        <a:rPr lang="ko-KR" altLang="en-US" sz="16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326464"/>
                  </a:ext>
                </a:extLst>
              </a:tr>
              <a:tr h="3387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15</a:t>
                      </a:r>
                      <a:r>
                        <a:rPr lang="ko-KR" altLang="en-US" sz="16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213199"/>
                  </a:ext>
                </a:extLst>
              </a:tr>
            </a:tbl>
          </a:graphicData>
        </a:graphic>
      </p:graphicFrame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F35111E3-BE46-487D-96C3-7E9AA191FE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172975"/>
              </p:ext>
            </p:extLst>
          </p:nvPr>
        </p:nvGraphicFramePr>
        <p:xfrm>
          <a:off x="6228883" y="1297107"/>
          <a:ext cx="4625388" cy="17289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6347">
                  <a:extLst>
                    <a:ext uri="{9D8B030D-6E8A-4147-A177-3AD203B41FA5}">
                      <a16:colId xmlns:a16="http://schemas.microsoft.com/office/drawing/2014/main" val="2411347513"/>
                    </a:ext>
                  </a:extLst>
                </a:gridCol>
                <a:gridCol w="1156347">
                  <a:extLst>
                    <a:ext uri="{9D8B030D-6E8A-4147-A177-3AD203B41FA5}">
                      <a16:colId xmlns:a16="http://schemas.microsoft.com/office/drawing/2014/main" val="2014453280"/>
                    </a:ext>
                  </a:extLst>
                </a:gridCol>
                <a:gridCol w="1156347">
                  <a:extLst>
                    <a:ext uri="{9D8B030D-6E8A-4147-A177-3AD203B41FA5}">
                      <a16:colId xmlns:a16="http://schemas.microsoft.com/office/drawing/2014/main" val="3511270597"/>
                    </a:ext>
                  </a:extLst>
                </a:gridCol>
                <a:gridCol w="1156347">
                  <a:extLst>
                    <a:ext uri="{9D8B030D-6E8A-4147-A177-3AD203B41FA5}">
                      <a16:colId xmlns:a16="http://schemas.microsoft.com/office/drawing/2014/main" val="4006045587"/>
                    </a:ext>
                  </a:extLst>
                </a:gridCol>
              </a:tblGrid>
              <a:tr h="3305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출석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32181799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32180649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32182814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184095"/>
                  </a:ext>
                </a:extLst>
              </a:tr>
              <a:tr h="3305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입실출석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114018"/>
                  </a:ext>
                </a:extLst>
              </a:tr>
              <a:tr h="3305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중간출석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141016"/>
                  </a:ext>
                </a:extLst>
              </a:tr>
              <a:tr h="3305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퇴실출석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71030"/>
                  </a:ext>
                </a:extLst>
              </a:tr>
              <a:tr h="3878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출석확인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80030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70E9891-0A54-436E-86D0-DB14082C17D5}"/>
              </a:ext>
            </a:extLst>
          </p:cNvPr>
          <p:cNvSpPr txBox="1"/>
          <p:nvPr/>
        </p:nvSpPr>
        <p:spPr>
          <a:xfrm>
            <a:off x="5939565" y="3106613"/>
            <a:ext cx="6350491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600" dirty="0"/>
              <a:t>N = 1</a:t>
            </a:r>
          </a:p>
          <a:p>
            <a:pPr latinLnBrk="1"/>
            <a:endParaRPr lang="en-US" altLang="ko-KR" sz="800" dirty="0"/>
          </a:p>
          <a:p>
            <a:pPr latinLnBrk="1"/>
            <a:r>
              <a:rPr lang="en-US" altLang="ko-KR" sz="1600" dirty="0"/>
              <a:t>&lt;Trigger </a:t>
            </a:r>
            <a:r>
              <a:rPr lang="ko-KR" altLang="en-US" sz="1600" dirty="0"/>
              <a:t>구조 설계</a:t>
            </a:r>
            <a:r>
              <a:rPr lang="en-US" altLang="ko-KR" sz="1600" dirty="0"/>
              <a:t>&gt;</a:t>
            </a:r>
          </a:p>
          <a:p>
            <a:pPr latinLnBrk="1"/>
            <a:r>
              <a:rPr lang="en-US" altLang="ko-KR" sz="1600" dirty="0"/>
              <a:t>Update</a:t>
            </a:r>
          </a:p>
          <a:p>
            <a:pPr latinLnBrk="1"/>
            <a:r>
              <a:rPr lang="ko-KR" altLang="en-US" sz="1600" dirty="0"/>
              <a:t>당일출석</a:t>
            </a:r>
            <a:endParaRPr lang="en-US" altLang="ko-KR" sz="1600" dirty="0"/>
          </a:p>
          <a:p>
            <a:pPr latinLnBrk="1"/>
            <a:r>
              <a:rPr lang="en-US" altLang="ko-KR" sz="1600" dirty="0"/>
              <a:t>set</a:t>
            </a:r>
          </a:p>
          <a:p>
            <a:r>
              <a:rPr lang="en-US" altLang="ko-KR" sz="1600" b="0" i="0" dirty="0"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600" b="0" i="0" dirty="0"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WHEN</a:t>
            </a:r>
            <a:r>
              <a:rPr lang="en-US" altLang="ko-KR" sz="1600" b="0" i="0" dirty="0"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 i="0" dirty="0"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입실출석</a:t>
            </a:r>
            <a:r>
              <a:rPr lang="en-US" altLang="ko-KR" sz="1600" b="0" i="0" dirty="0"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ko-KR" altLang="en-US" sz="1600" b="0" i="0" dirty="0"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중간출석</a:t>
            </a:r>
            <a:r>
              <a:rPr lang="en-US" altLang="ko-KR" sz="1600" b="0" i="0" dirty="0"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ko-KR" altLang="en-US" sz="1600" b="0" i="0" dirty="0"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퇴실출석</a:t>
            </a:r>
            <a:r>
              <a:rPr lang="en-US" altLang="ko-KR" sz="1600" b="0" i="0" dirty="0"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1600" b="0" i="0" dirty="0"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 i="0" dirty="0"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출석확인 </a:t>
            </a:r>
            <a:r>
              <a:rPr lang="en-US" altLang="ko-KR" sz="1600" b="0" i="0" dirty="0"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sz="1600" dirty="0">
                <a:solidFill>
                  <a:srgbClr val="6A8759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600" b="0" i="0" dirty="0"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i="0" dirty="0"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dirty="0">
                <a:solidFill>
                  <a:srgbClr val="6A8759"/>
                </a:solidFill>
                <a:latin typeface="Consolas" panose="020B0609020204030204" pitchFamily="49" charset="0"/>
              </a:rPr>
              <a:t>출석확인 </a:t>
            </a:r>
            <a:r>
              <a:rPr lang="en-US" altLang="ko-KR" sz="1600" dirty="0">
                <a:solidFill>
                  <a:srgbClr val="6A8759"/>
                </a:solidFill>
                <a:latin typeface="Consolas" panose="020B0609020204030204" pitchFamily="49" charset="0"/>
              </a:rPr>
              <a:t>= 0</a:t>
            </a:r>
            <a:r>
              <a:rPr lang="ko-KR" altLang="en-US" sz="1600" b="0" i="0" dirty="0"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sz="1600" b="0" i="0" dirty="0"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600" b="0" i="0" dirty="0"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dirty="0">
                <a:solidFill>
                  <a:srgbClr val="A9B7C6"/>
                </a:solidFill>
                <a:latin typeface="Consolas" panose="020B0609020204030204" pitchFamily="49" charset="0"/>
              </a:rPr>
              <a:t>출석</a:t>
            </a:r>
            <a:endParaRPr lang="en-US" altLang="ko-KR" sz="1600" b="0" i="0" dirty="0"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000" dirty="0"/>
          </a:p>
          <a:p>
            <a:r>
              <a:rPr lang="en-US" altLang="ko-KR" sz="1600" dirty="0"/>
              <a:t>If </a:t>
            </a:r>
            <a:r>
              <a:rPr lang="ko-KR" altLang="en-US" sz="1600" dirty="0"/>
              <a:t>학번</a:t>
            </a:r>
            <a:r>
              <a:rPr lang="en-US" altLang="ko-KR" sz="1600" dirty="0"/>
              <a:t> from N</a:t>
            </a:r>
            <a:r>
              <a:rPr lang="ko-KR" altLang="en-US" sz="1600" dirty="0"/>
              <a:t>주차</a:t>
            </a:r>
            <a:endParaRPr lang="en-US" altLang="ko-KR" sz="1600" dirty="0"/>
          </a:p>
          <a:p>
            <a:r>
              <a:rPr lang="en-US" altLang="ko-KR" sz="1600" dirty="0"/>
              <a:t>Where </a:t>
            </a:r>
            <a:r>
              <a:rPr lang="ko-KR" altLang="en-US" sz="1600" dirty="0"/>
              <a:t>출석확인 </a:t>
            </a:r>
            <a:r>
              <a:rPr lang="en-US" altLang="ko-KR" sz="1600" dirty="0"/>
              <a:t>== 1</a:t>
            </a:r>
          </a:p>
          <a:p>
            <a:r>
              <a:rPr lang="en-US" altLang="ko-KR" sz="1600" dirty="0"/>
              <a:t>Update</a:t>
            </a:r>
            <a:r>
              <a:rPr lang="ko-KR" altLang="en-US" sz="1600" dirty="0"/>
              <a:t> 전체출석 </a:t>
            </a:r>
            <a:r>
              <a:rPr lang="en-US" altLang="ko-KR" sz="1600" dirty="0"/>
              <a:t>set </a:t>
            </a:r>
            <a:r>
              <a:rPr lang="ko-KR" altLang="en-US" sz="1600" dirty="0"/>
              <a:t>학번</a:t>
            </a:r>
            <a:endParaRPr lang="en-US" altLang="ko-KR" sz="1600" dirty="0"/>
          </a:p>
          <a:p>
            <a:r>
              <a:rPr lang="en-US" altLang="ko-KR" sz="1600" dirty="0"/>
              <a:t>Where </a:t>
            </a:r>
            <a:r>
              <a:rPr lang="ko-KR" altLang="en-US" sz="1600" dirty="0"/>
              <a:t>주차 </a:t>
            </a:r>
            <a:r>
              <a:rPr lang="en-US" altLang="ko-KR" sz="1600" dirty="0"/>
              <a:t>= N</a:t>
            </a:r>
            <a:endParaRPr lang="ko-KR" altLang="en-US" sz="1600" dirty="0"/>
          </a:p>
          <a:p>
            <a:endParaRPr lang="en-US" altLang="ko-KR" sz="1000" dirty="0"/>
          </a:p>
          <a:p>
            <a:r>
              <a:rPr lang="en-US" altLang="ko-KR" sz="1600" dirty="0"/>
              <a:t>N = N + 1</a:t>
            </a:r>
          </a:p>
          <a:p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D0675B-1C75-4ED3-8E12-0295C357CAFD}"/>
              </a:ext>
            </a:extLst>
          </p:cNvPr>
          <p:cNvSpPr txBox="1"/>
          <p:nvPr/>
        </p:nvSpPr>
        <p:spPr>
          <a:xfrm>
            <a:off x="7968343" y="919833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당일 출석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ECD5B4-8C7A-4767-8835-D07E9CE7C7C2}"/>
              </a:ext>
            </a:extLst>
          </p:cNvPr>
          <p:cNvSpPr txBox="1"/>
          <p:nvPr/>
        </p:nvSpPr>
        <p:spPr>
          <a:xfrm>
            <a:off x="2294176" y="919091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전체출석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3729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804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2.3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3191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3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Python-DB </a:t>
            </a:r>
            <a:r>
              <a:rPr lang="ko-KR" altLang="en-US" spc="-3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연동</a:t>
            </a:r>
            <a:endParaRPr lang="en-US" altLang="ko-KR" spc="-3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  <a:p>
            <a:r>
              <a:rPr lang="ko-KR" altLang="en-US" spc="-3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입실 </a:t>
            </a:r>
            <a:r>
              <a:rPr lang="en-US" altLang="ko-KR" spc="-3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– </a:t>
            </a:r>
            <a:r>
              <a:rPr lang="ko-KR" altLang="en-US" spc="-3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중간 </a:t>
            </a:r>
            <a:r>
              <a:rPr lang="en-US" altLang="ko-KR" spc="-3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– </a:t>
            </a:r>
            <a:r>
              <a:rPr lang="ko-KR" altLang="en-US" spc="-3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퇴실 출석  순서도 설계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C26A75-28AD-4A97-8D27-B9A2564EA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140" y="161222"/>
            <a:ext cx="3623452" cy="660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504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58A04FF-BC26-4493-A103-8E8BDB47F7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17700" y="0"/>
            <a:ext cx="45743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3382A1D-3F31-4B18-82F1-B161F49A1642}"/>
              </a:ext>
            </a:extLst>
          </p:cNvPr>
          <p:cNvGrpSpPr/>
          <p:nvPr/>
        </p:nvGrpSpPr>
        <p:grpSpPr>
          <a:xfrm>
            <a:off x="365760" y="2456359"/>
            <a:ext cx="7251940" cy="3605007"/>
            <a:chOff x="365760" y="2456359"/>
            <a:chExt cx="7251940" cy="36050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33D9C2-AABC-4F56-89E2-310BE15BE20E}"/>
                </a:ext>
              </a:extLst>
            </p:cNvPr>
            <p:cNvSpPr txBox="1"/>
            <p:nvPr/>
          </p:nvSpPr>
          <p:spPr>
            <a:xfrm>
              <a:off x="365760" y="2456359"/>
              <a:ext cx="276229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bg1"/>
                  </a:solidFill>
                </a:rPr>
                <a:t>구 현 </a:t>
              </a:r>
              <a:r>
                <a:rPr lang="en-US" altLang="ko-KR" sz="4400" spc="-300" dirty="0">
                  <a:solidFill>
                    <a:schemeClr val="bg1"/>
                  </a:solidFill>
                </a:rPr>
                <a:t>/ </a:t>
              </a:r>
              <a:r>
                <a:rPr lang="ko-KR" altLang="en-US" sz="4400" spc="-300" dirty="0">
                  <a:solidFill>
                    <a:schemeClr val="bg1"/>
                  </a:solidFill>
                </a:rPr>
                <a:t>코딩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23CDD70-C020-4928-A625-96F39D70D71B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" y="3429000"/>
              <a:ext cx="72519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631503-B88B-4AD3-BF48-6F0D55272A43}"/>
                </a:ext>
              </a:extLst>
            </p:cNvPr>
            <p:cNvSpPr txBox="1"/>
            <p:nvPr/>
          </p:nvSpPr>
          <p:spPr>
            <a:xfrm>
              <a:off x="365760" y="3753042"/>
              <a:ext cx="3507692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</a:rPr>
                <a:t>3.1 </a:t>
              </a:r>
              <a:r>
                <a:rPr lang="ko-KR" altLang="en-US" sz="1600" dirty="0">
                  <a:solidFill>
                    <a:schemeClr val="bg1"/>
                  </a:solidFill>
                </a:rPr>
                <a:t>얼굴인식 </a:t>
              </a:r>
              <a:r>
                <a:rPr lang="en-US" altLang="ko-KR" sz="1600" dirty="0">
                  <a:solidFill>
                    <a:schemeClr val="bg1"/>
                  </a:solidFill>
                </a:rPr>
                <a:t>AI </a:t>
              </a:r>
              <a:r>
                <a:rPr lang="ko-KR" altLang="en-US" sz="1600" dirty="0">
                  <a:solidFill>
                    <a:schemeClr val="bg1"/>
                  </a:solidFill>
                </a:rPr>
                <a:t>구현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</a:rPr>
                <a:t>  3.1.1  </a:t>
              </a:r>
              <a:r>
                <a:rPr lang="ko-KR" altLang="en-US" sz="1600" dirty="0">
                  <a:solidFill>
                    <a:schemeClr val="bg1"/>
                  </a:solidFill>
                </a:rPr>
                <a:t>동영상에서 이미지 파일 추출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</a:rPr>
                <a:t>  3.1.2  </a:t>
              </a:r>
              <a:r>
                <a:rPr lang="ko-KR" altLang="en-US" sz="1600" dirty="0">
                  <a:solidFill>
                    <a:schemeClr val="bg1"/>
                  </a:solidFill>
                </a:rPr>
                <a:t>이미지 파일로 모델 훈련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</a:rPr>
                <a:t>  3.1.3  </a:t>
              </a:r>
              <a:r>
                <a:rPr lang="ko-KR" altLang="en-US" sz="1600" dirty="0">
                  <a:solidFill>
                    <a:schemeClr val="bg1"/>
                  </a:solidFill>
                </a:rPr>
                <a:t>모델 실행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endParaRPr lang="en-US" altLang="ko-KR" sz="1600" dirty="0">
                <a:solidFill>
                  <a:schemeClr val="bg1"/>
                </a:solidFill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</a:rPr>
                <a:t>3.2  </a:t>
              </a:r>
              <a:r>
                <a:rPr lang="ko-KR" altLang="en-US" sz="1600" dirty="0">
                  <a:solidFill>
                    <a:schemeClr val="bg1"/>
                  </a:solidFill>
                </a:rPr>
                <a:t>가상 출석 </a:t>
              </a:r>
              <a:r>
                <a:rPr lang="en-US" altLang="ko-KR" sz="1600" dirty="0">
                  <a:solidFill>
                    <a:schemeClr val="bg1"/>
                  </a:solidFill>
                </a:rPr>
                <a:t>DB </a:t>
              </a:r>
              <a:r>
                <a:rPr lang="ko-KR" altLang="en-US" sz="1600" dirty="0">
                  <a:solidFill>
                    <a:schemeClr val="bg1"/>
                  </a:solidFill>
                </a:rPr>
                <a:t>구현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endParaRPr lang="en-US" altLang="ko-KR" sz="1600" dirty="0">
                <a:solidFill>
                  <a:schemeClr val="bg1"/>
                </a:solidFill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</a:rPr>
                <a:t>3.3  Python - SQL </a:t>
              </a:r>
              <a:r>
                <a:rPr lang="ko-KR" altLang="en-US" sz="1600" dirty="0">
                  <a:solidFill>
                    <a:schemeClr val="bg1"/>
                  </a:solidFill>
                </a:rPr>
                <a:t>삽입 함수 구현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endParaRPr lang="en-US" altLang="ko-KR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0E42A02-4266-451A-8986-06B28CE3A49A}"/>
              </a:ext>
            </a:extLst>
          </p:cNvPr>
          <p:cNvSpPr txBox="1"/>
          <p:nvPr/>
        </p:nvSpPr>
        <p:spPr>
          <a:xfrm>
            <a:off x="365760" y="2087027"/>
            <a:ext cx="80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Part 3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116071-B1C8-4B5E-88EE-1FA63DB0C630}"/>
              </a:ext>
            </a:extLst>
          </p:cNvPr>
          <p:cNvSpPr txBox="1"/>
          <p:nvPr/>
        </p:nvSpPr>
        <p:spPr>
          <a:xfrm>
            <a:off x="3551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482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804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3.1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71122"/>
            <a:ext cx="2136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얼굴 인식 </a:t>
            </a:r>
            <a:r>
              <a:rPr lang="en-US" altLang="ko-KR" sz="2400" spc="-300" dirty="0">
                <a:solidFill>
                  <a:schemeClr val="accent6">
                    <a:lumMod val="50000"/>
                  </a:schemeClr>
                </a:solidFill>
              </a:rPr>
              <a:t>AI </a:t>
            </a:r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2EEF7A-913E-414C-88F8-73B02D32D22D}"/>
              </a:ext>
            </a:extLst>
          </p:cNvPr>
          <p:cNvSpPr txBox="1"/>
          <p:nvPr/>
        </p:nvSpPr>
        <p:spPr>
          <a:xfrm>
            <a:off x="851371" y="1039277"/>
            <a:ext cx="382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3.1.1 </a:t>
            </a:r>
            <a:r>
              <a:rPr lang="ko-KR" altLang="en-US" dirty="0"/>
              <a:t>동영상에서 이미지파일 추출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BCFDCE4-1EA9-4024-A3E5-346E60BD9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103" y="1613881"/>
            <a:ext cx="8562975" cy="5114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C06656-427A-4FA1-A98A-A59E0F7CF2AB}"/>
              </a:ext>
            </a:extLst>
          </p:cNvPr>
          <p:cNvSpPr txBox="1"/>
          <p:nvPr/>
        </p:nvSpPr>
        <p:spPr>
          <a:xfrm>
            <a:off x="7472302" y="4974970"/>
            <a:ext cx="4198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2.1.2</a:t>
            </a:r>
            <a:r>
              <a:rPr lang="ko-KR" altLang="en-US" dirty="0"/>
              <a:t>에서 다운받은 </a:t>
            </a:r>
            <a:r>
              <a:rPr lang="en-US" altLang="ko-KR" dirty="0"/>
              <a:t>SSD</a:t>
            </a:r>
            <a:r>
              <a:rPr lang="ko-KR" altLang="en-US" dirty="0"/>
              <a:t>모델을</a:t>
            </a:r>
            <a:endParaRPr lang="en-US" altLang="ko-KR" dirty="0"/>
          </a:p>
          <a:p>
            <a:r>
              <a:rPr lang="ko-KR" altLang="en-US" dirty="0"/>
              <a:t>사용하여 얼굴 인식된 이미지 파일 추출</a:t>
            </a:r>
            <a:endParaRPr lang="en-US" altLang="ko-KR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110A8911-39B1-42BB-90F1-49B78B8883DA}"/>
              </a:ext>
            </a:extLst>
          </p:cNvPr>
          <p:cNvSpPr/>
          <p:nvPr/>
        </p:nvSpPr>
        <p:spPr>
          <a:xfrm>
            <a:off x="6649779" y="5175520"/>
            <a:ext cx="581891" cy="2452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845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DF51B5E-B5A0-44C4-8B6E-8785D6A96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371" y="1846772"/>
            <a:ext cx="8881153" cy="4457115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804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3.1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71122"/>
            <a:ext cx="2136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얼굴 인식 </a:t>
            </a:r>
            <a:r>
              <a:rPr lang="en-US" altLang="ko-KR" sz="2400" spc="-300" dirty="0">
                <a:solidFill>
                  <a:schemeClr val="accent6">
                    <a:lumMod val="50000"/>
                  </a:schemeClr>
                </a:solidFill>
              </a:rPr>
              <a:t>AI </a:t>
            </a:r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2EEF7A-913E-414C-88F8-73B02D32D22D}"/>
              </a:ext>
            </a:extLst>
          </p:cNvPr>
          <p:cNvSpPr txBox="1"/>
          <p:nvPr/>
        </p:nvSpPr>
        <p:spPr>
          <a:xfrm>
            <a:off x="851371" y="1039277"/>
            <a:ext cx="382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3.1.2 </a:t>
            </a:r>
            <a:r>
              <a:rPr lang="ko-KR" altLang="en-US" dirty="0"/>
              <a:t>이미지파일로 모델 훈련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C06656-427A-4FA1-A98A-A59E0F7CF2AB}"/>
              </a:ext>
            </a:extLst>
          </p:cNvPr>
          <p:cNvSpPr txBox="1"/>
          <p:nvPr/>
        </p:nvSpPr>
        <p:spPr>
          <a:xfrm>
            <a:off x="7308691" y="4818054"/>
            <a:ext cx="4031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2.1.3</a:t>
            </a:r>
            <a:r>
              <a:rPr lang="ko-KR" altLang="en-US" dirty="0"/>
              <a:t>에서 다운받은 </a:t>
            </a:r>
            <a:r>
              <a:rPr lang="en-US" altLang="ko-KR" dirty="0"/>
              <a:t>CNN</a:t>
            </a:r>
            <a:r>
              <a:rPr lang="ko-KR" altLang="en-US" dirty="0"/>
              <a:t>모델을 </a:t>
            </a:r>
            <a:endParaRPr lang="en-US" altLang="ko-KR" dirty="0"/>
          </a:p>
          <a:p>
            <a:r>
              <a:rPr lang="en-US" altLang="ko-KR" dirty="0"/>
              <a:t>TensorFlow</a:t>
            </a:r>
            <a:r>
              <a:rPr lang="ko-KR" altLang="en-US" dirty="0"/>
              <a:t>라이브러리를 이용해 학습</a:t>
            </a:r>
            <a:endParaRPr lang="en-US" altLang="ko-KR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C60A21B-E629-4F6B-BE66-58627F212C29}"/>
              </a:ext>
            </a:extLst>
          </p:cNvPr>
          <p:cNvSpPr/>
          <p:nvPr/>
        </p:nvSpPr>
        <p:spPr>
          <a:xfrm>
            <a:off x="6541970" y="5018604"/>
            <a:ext cx="581891" cy="2452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725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B764D15-C388-423B-A110-B20DFC5D3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86" y="1747271"/>
            <a:ext cx="8435165" cy="4276725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804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3.1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71122"/>
            <a:ext cx="2136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얼굴 인식 </a:t>
            </a:r>
            <a:r>
              <a:rPr lang="en-US" altLang="ko-KR" sz="2400" spc="-300" dirty="0">
                <a:solidFill>
                  <a:schemeClr val="accent6">
                    <a:lumMod val="50000"/>
                  </a:schemeClr>
                </a:solidFill>
              </a:rPr>
              <a:t>AI </a:t>
            </a:r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2EEF7A-913E-414C-88F8-73B02D32D22D}"/>
              </a:ext>
            </a:extLst>
          </p:cNvPr>
          <p:cNvSpPr txBox="1"/>
          <p:nvPr/>
        </p:nvSpPr>
        <p:spPr>
          <a:xfrm>
            <a:off x="851371" y="1039277"/>
            <a:ext cx="382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3.1.3 </a:t>
            </a:r>
            <a:r>
              <a:rPr lang="ko-KR" altLang="en-US" dirty="0"/>
              <a:t>모델 실행 파일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2C7705-12BA-4AA0-A781-53A8C201BB53}"/>
              </a:ext>
            </a:extLst>
          </p:cNvPr>
          <p:cNvSpPr txBox="1"/>
          <p:nvPr/>
        </p:nvSpPr>
        <p:spPr>
          <a:xfrm>
            <a:off x="8183691" y="5141069"/>
            <a:ext cx="3377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이름과 학번을 객체로 설정하여</a:t>
            </a:r>
            <a:endParaRPr lang="en-US" altLang="ko-KR" dirty="0"/>
          </a:p>
          <a:p>
            <a:r>
              <a:rPr lang="ko-KR" altLang="en-US" dirty="0"/>
              <a:t>얼굴객체 검출</a:t>
            </a:r>
            <a:endParaRPr lang="en-US" altLang="ko-KR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80A0159-2486-4BF3-89BC-5CB7799776BA}"/>
              </a:ext>
            </a:extLst>
          </p:cNvPr>
          <p:cNvSpPr/>
          <p:nvPr/>
        </p:nvSpPr>
        <p:spPr>
          <a:xfrm>
            <a:off x="7482407" y="5341618"/>
            <a:ext cx="581891" cy="2452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61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291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가상 출석 </a:t>
            </a:r>
            <a:r>
              <a:rPr lang="en-US" altLang="ko-KR" sz="2400" spc="-300" dirty="0">
                <a:solidFill>
                  <a:schemeClr val="accent6">
                    <a:lumMod val="50000"/>
                  </a:schemeClr>
                </a:solidFill>
              </a:rPr>
              <a:t>DB </a:t>
            </a:r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D997F3-0565-4660-9660-0142ABBE9816}"/>
              </a:ext>
            </a:extLst>
          </p:cNvPr>
          <p:cNvSpPr txBox="1"/>
          <p:nvPr/>
        </p:nvSpPr>
        <p:spPr>
          <a:xfrm>
            <a:off x="745724" y="1402672"/>
            <a:ext cx="8851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https://www.flaticon.com</a:t>
            </a:r>
          </a:p>
          <a:p>
            <a:r>
              <a:rPr lang="en-US" altLang="ko-KR" dirty="0"/>
              <a:t>https://m.blog.naver.com/mukcloud/70102438599</a:t>
            </a:r>
          </a:p>
          <a:p>
            <a:r>
              <a:rPr lang="en-US" altLang="ko-KR" dirty="0"/>
              <a:t>https://www.mewpot.com/search/sound-effects?is_free=true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727B67-BABB-43B7-B38B-14AF3E3FC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79" y="1080697"/>
            <a:ext cx="7753350" cy="5648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216CA8-1324-4536-B6E1-DCF9BED1756C}"/>
              </a:ext>
            </a:extLst>
          </p:cNvPr>
          <p:cNvSpPr txBox="1"/>
          <p:nvPr/>
        </p:nvSpPr>
        <p:spPr>
          <a:xfrm>
            <a:off x="449179" y="63798"/>
            <a:ext cx="804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3.2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DCDB69-B4FD-431A-B440-02C711F22D75}"/>
              </a:ext>
            </a:extLst>
          </p:cNvPr>
          <p:cNvSpPr txBox="1"/>
          <p:nvPr/>
        </p:nvSpPr>
        <p:spPr>
          <a:xfrm>
            <a:off x="7481288" y="1402672"/>
            <a:ext cx="3356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SQL</a:t>
            </a:r>
            <a:r>
              <a:rPr lang="ko-KR" altLang="en-US" dirty="0"/>
              <a:t> </a:t>
            </a:r>
            <a:r>
              <a:rPr lang="en-US" altLang="ko-KR" dirty="0"/>
              <a:t>Workbench</a:t>
            </a:r>
            <a:r>
              <a:rPr lang="ko-KR" altLang="en-US" dirty="0"/>
              <a:t>를 이용해</a:t>
            </a:r>
            <a:endParaRPr lang="en-US" altLang="ko-KR" dirty="0"/>
          </a:p>
          <a:p>
            <a:r>
              <a:rPr lang="en-US" altLang="ko-KR" dirty="0"/>
              <a:t>SQL script</a:t>
            </a:r>
            <a:r>
              <a:rPr lang="ko-KR" altLang="en-US" dirty="0"/>
              <a:t>로 출석 테이블 생성 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422ED4E-3C7E-4E06-945D-121A1B565488}"/>
              </a:ext>
            </a:extLst>
          </p:cNvPr>
          <p:cNvSpPr/>
          <p:nvPr/>
        </p:nvSpPr>
        <p:spPr>
          <a:xfrm>
            <a:off x="6652684" y="1557054"/>
            <a:ext cx="581891" cy="2452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82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5A0B665-C1E7-45C3-B8C3-C1B6B3098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79" y="1192569"/>
            <a:ext cx="9315450" cy="520065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3382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accent6">
                    <a:lumMod val="50000"/>
                  </a:schemeClr>
                </a:solidFill>
              </a:rPr>
              <a:t>Python – SQL </a:t>
            </a:r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삽입 함수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216CA8-1324-4536-B6E1-DCF9BED1756C}"/>
              </a:ext>
            </a:extLst>
          </p:cNvPr>
          <p:cNvSpPr txBox="1"/>
          <p:nvPr/>
        </p:nvSpPr>
        <p:spPr>
          <a:xfrm>
            <a:off x="449179" y="63798"/>
            <a:ext cx="804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3.3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DCDB69-B4FD-431A-B440-02C711F22D75}"/>
              </a:ext>
            </a:extLst>
          </p:cNvPr>
          <p:cNvSpPr txBox="1"/>
          <p:nvPr/>
        </p:nvSpPr>
        <p:spPr>
          <a:xfrm>
            <a:off x="8073737" y="1324159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PyMysql</a:t>
            </a:r>
            <a:r>
              <a:rPr lang="en-US" altLang="ko-KR" dirty="0"/>
              <a:t> </a:t>
            </a:r>
            <a:r>
              <a:rPr lang="ko-KR" altLang="en-US" dirty="0"/>
              <a:t>라이브러리를 이용해</a:t>
            </a:r>
            <a:endParaRPr lang="en-US" altLang="ko-KR" dirty="0"/>
          </a:p>
          <a:p>
            <a:r>
              <a:rPr lang="en-US" altLang="ko-KR" dirty="0"/>
              <a:t>SQL script </a:t>
            </a:r>
            <a:r>
              <a:rPr lang="ko-KR" altLang="en-US" dirty="0"/>
              <a:t>삽입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5F182042-7A8F-4CC9-A89E-B156069A25A7}"/>
              </a:ext>
            </a:extLst>
          </p:cNvPr>
          <p:cNvSpPr/>
          <p:nvPr/>
        </p:nvSpPr>
        <p:spPr>
          <a:xfrm>
            <a:off x="7308966" y="1524708"/>
            <a:ext cx="581891" cy="2452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441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9C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3382A1D-3F31-4B18-82F1-B161F49A1642}"/>
              </a:ext>
            </a:extLst>
          </p:cNvPr>
          <p:cNvGrpSpPr/>
          <p:nvPr/>
        </p:nvGrpSpPr>
        <p:grpSpPr>
          <a:xfrm>
            <a:off x="365760" y="2456359"/>
            <a:ext cx="7251940" cy="972641"/>
            <a:chOff x="365760" y="2456359"/>
            <a:chExt cx="7251940" cy="9726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33D9C2-AABC-4F56-89E2-310BE15BE20E}"/>
                </a:ext>
              </a:extLst>
            </p:cNvPr>
            <p:cNvSpPr txBox="1"/>
            <p:nvPr/>
          </p:nvSpPr>
          <p:spPr>
            <a:xfrm>
              <a:off x="365760" y="2456359"/>
              <a:ext cx="176202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bg1"/>
                  </a:solidFill>
                </a:rPr>
                <a:t>테스팅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23CDD70-C020-4928-A625-96F39D70D71B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" y="3429000"/>
              <a:ext cx="72519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0E42A02-4266-451A-8986-06B28CE3A49A}"/>
              </a:ext>
            </a:extLst>
          </p:cNvPr>
          <p:cNvSpPr txBox="1"/>
          <p:nvPr/>
        </p:nvSpPr>
        <p:spPr>
          <a:xfrm>
            <a:off x="365760" y="2087027"/>
            <a:ext cx="80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Part 4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116071-B1C8-4B5E-88EE-1FA63DB0C630}"/>
              </a:ext>
            </a:extLst>
          </p:cNvPr>
          <p:cNvSpPr txBox="1"/>
          <p:nvPr/>
        </p:nvSpPr>
        <p:spPr>
          <a:xfrm>
            <a:off x="3551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PoerPoint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71D2DF-135E-45C4-A0F1-2766801F6D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39" r="13862"/>
          <a:stretch/>
        </p:blipFill>
        <p:spPr>
          <a:xfrm>
            <a:off x="7617700" y="0"/>
            <a:ext cx="4574299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07F65B-39CB-4BE0-86D7-240CF080A198}"/>
              </a:ext>
            </a:extLst>
          </p:cNvPr>
          <p:cNvSpPr txBox="1"/>
          <p:nvPr/>
        </p:nvSpPr>
        <p:spPr>
          <a:xfrm>
            <a:off x="365760" y="3753042"/>
            <a:ext cx="2810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4.1 </a:t>
            </a:r>
            <a:r>
              <a:rPr lang="ko-KR" altLang="en-US" sz="1600" dirty="0">
                <a:solidFill>
                  <a:schemeClr val="bg1"/>
                </a:solidFill>
              </a:rPr>
              <a:t>개발 중인 </a:t>
            </a:r>
            <a:r>
              <a:rPr lang="en-US" altLang="ko-KR" sz="1600" dirty="0">
                <a:solidFill>
                  <a:schemeClr val="bg1"/>
                </a:solidFill>
              </a:rPr>
              <a:t>Prototype </a:t>
            </a:r>
            <a:r>
              <a:rPr lang="ko-KR" altLang="en-US" sz="1600" dirty="0">
                <a:solidFill>
                  <a:schemeClr val="bg1"/>
                </a:solidFill>
              </a:rPr>
              <a:t>시연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4.2 </a:t>
            </a:r>
            <a:r>
              <a:rPr lang="ko-KR" altLang="en-US" sz="1600" dirty="0">
                <a:solidFill>
                  <a:schemeClr val="bg1"/>
                </a:solidFill>
              </a:rPr>
              <a:t>가상 출석</a:t>
            </a:r>
            <a:r>
              <a:rPr lang="en-US" altLang="ko-KR" sz="1600" dirty="0">
                <a:solidFill>
                  <a:schemeClr val="bg1"/>
                </a:solidFill>
              </a:rPr>
              <a:t> DB </a:t>
            </a:r>
            <a:r>
              <a:rPr lang="ko-KR" altLang="en-US" sz="1600" dirty="0">
                <a:solidFill>
                  <a:schemeClr val="bg1"/>
                </a:solidFill>
              </a:rPr>
              <a:t>테스트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657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E2AA05-A727-4E23-8022-F6165B93D86E}"/>
              </a:ext>
            </a:extLst>
          </p:cNvPr>
          <p:cNvSpPr txBox="1"/>
          <p:nvPr/>
        </p:nvSpPr>
        <p:spPr>
          <a:xfrm>
            <a:off x="5026958" y="224119"/>
            <a:ext cx="21380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/>
              <a:t>&lt;</a:t>
            </a:r>
            <a:r>
              <a:rPr lang="ko-KR" altLang="en-US" sz="4400" b="1" dirty="0"/>
              <a:t>요 약</a:t>
            </a:r>
            <a:r>
              <a:rPr lang="en-US" altLang="ko-KR" sz="4400" b="1" dirty="0"/>
              <a:t>&gt;</a:t>
            </a:r>
            <a:endParaRPr lang="ko-KR" altLang="en-US" sz="4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F5F68F-480E-4788-8F28-077CD7E00FE4}"/>
              </a:ext>
            </a:extLst>
          </p:cNvPr>
          <p:cNvSpPr txBox="1"/>
          <p:nvPr/>
        </p:nvSpPr>
        <p:spPr>
          <a:xfrm>
            <a:off x="663387" y="1807365"/>
            <a:ext cx="1086522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우리 팀은 </a:t>
            </a:r>
            <a:r>
              <a:rPr lang="en-US" altLang="ko-KR" dirty="0" err="1"/>
              <a:t>EduAI</a:t>
            </a:r>
            <a:r>
              <a:rPr lang="en-US" altLang="ko-KR" dirty="0"/>
              <a:t> </a:t>
            </a:r>
            <a:r>
              <a:rPr lang="ko-KR" altLang="en-US" dirty="0"/>
              <a:t>경진대회의 주제인 </a:t>
            </a:r>
            <a:r>
              <a:rPr lang="en-US" altLang="ko-KR" dirty="0"/>
              <a:t>AI</a:t>
            </a:r>
            <a:r>
              <a:rPr lang="ko-KR" altLang="en-US" dirty="0"/>
              <a:t>기반 스마트 캠퍼스를 만들기 위해 교수진과 교직원의 입장에서 출석 행정의 시간 단축과 효율성 향상을 위해 얼굴 인식을 이용한 출석 시스템을 개발하였다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김교수라는 가상의 페르소나를 만들고</a:t>
            </a:r>
            <a:r>
              <a:rPr lang="en-US" altLang="ko-KR" dirty="0"/>
              <a:t>, </a:t>
            </a:r>
            <a:r>
              <a:rPr lang="ko-KR" altLang="en-US" dirty="0"/>
              <a:t>해당 페르소나에 맞춰 요구사항을 분석하였다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페르소나 분석 결과 김교수는 얼굴인식 </a:t>
            </a:r>
            <a:r>
              <a:rPr lang="en-US" altLang="ko-KR" dirty="0"/>
              <a:t>AI</a:t>
            </a:r>
            <a:r>
              <a:rPr lang="ko-KR" altLang="en-US" dirty="0"/>
              <a:t>를 이용한 자동 출석 시스템과</a:t>
            </a:r>
            <a:r>
              <a:rPr lang="en-US" altLang="ko-KR" dirty="0"/>
              <a:t> </a:t>
            </a:r>
            <a:r>
              <a:rPr lang="ko-KR" altLang="en-US" dirty="0" err="1"/>
              <a:t>스마트글래스를</a:t>
            </a:r>
            <a:r>
              <a:rPr lang="ko-KR" altLang="en-US" dirty="0"/>
              <a:t> 연동하여 학생들의 이름을 그래픽 인터페이스로 확인 할 수 있는 시스템을 원하였다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따라서 본 스마트 출석 시스템은 </a:t>
            </a:r>
            <a:r>
              <a:rPr lang="en-US" altLang="ko-KR" dirty="0"/>
              <a:t>Python</a:t>
            </a:r>
            <a:r>
              <a:rPr lang="ko-KR" altLang="en-US" dirty="0"/>
              <a:t>의 </a:t>
            </a:r>
            <a:r>
              <a:rPr lang="en-US" altLang="ko-KR" dirty="0" err="1"/>
              <a:t>OpenCv</a:t>
            </a:r>
            <a:r>
              <a:rPr lang="ko-KR" altLang="en-US" dirty="0"/>
              <a:t>를 이용하여 학생들의 얼굴 데이터를 수집 하였고</a:t>
            </a:r>
            <a:r>
              <a:rPr lang="en-US" altLang="ko-KR" dirty="0"/>
              <a:t>, </a:t>
            </a:r>
            <a:r>
              <a:rPr lang="ko-KR" altLang="en-US" dirty="0"/>
              <a:t>이 데이터를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  <a:r>
              <a:rPr lang="en-US" altLang="ko-KR" dirty="0"/>
              <a:t>(CNN)</a:t>
            </a:r>
            <a:r>
              <a:rPr lang="ko-KR" altLang="en-US" dirty="0"/>
              <a:t>에 학습시켜 학생들의 얼굴 객체 인식이 가능한 딥러닝 모델을 구현하였다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가상의 출석 데이터베이스를 만들어 </a:t>
            </a:r>
            <a:r>
              <a:rPr lang="en-US" altLang="ko-KR" dirty="0"/>
              <a:t>SQL</a:t>
            </a:r>
            <a:r>
              <a:rPr lang="ko-KR" altLang="en-US" dirty="0"/>
              <a:t>과 연동하여 얼굴 인식 시 자동출석을 목표로 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때 출석 인정은 대리출석과 출석 확인 후 수업이탈을 방지 하기 위해 입실출석</a:t>
            </a:r>
            <a:r>
              <a:rPr lang="en-US" altLang="ko-KR" dirty="0"/>
              <a:t>-</a:t>
            </a:r>
            <a:r>
              <a:rPr lang="ko-KR" altLang="en-US" dirty="0"/>
              <a:t>중간출석</a:t>
            </a:r>
            <a:r>
              <a:rPr lang="en-US" altLang="ko-KR" dirty="0"/>
              <a:t>-</a:t>
            </a:r>
            <a:r>
              <a:rPr lang="ko-KR" altLang="en-US" dirty="0"/>
              <a:t>퇴실출석을 모두 완료 해야 해당일의 수업 출석을 인정하도록 설계하였다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6CD373C-AF5B-48B9-BC6B-B43A2624976E}"/>
              </a:ext>
            </a:extLst>
          </p:cNvPr>
          <p:cNvCxnSpPr/>
          <p:nvPr/>
        </p:nvCxnSpPr>
        <p:spPr>
          <a:xfrm>
            <a:off x="449179" y="1020740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565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911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개발 중인 </a:t>
            </a:r>
            <a:r>
              <a:rPr lang="en-US" altLang="ko-KR" sz="2400" spc="-300" dirty="0">
                <a:solidFill>
                  <a:schemeClr val="accent6">
                    <a:lumMod val="50000"/>
                  </a:schemeClr>
                </a:solidFill>
              </a:rPr>
              <a:t>Prototype </a:t>
            </a:r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시연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216CA8-1324-4536-B6E1-DCF9BED1756C}"/>
              </a:ext>
            </a:extLst>
          </p:cNvPr>
          <p:cNvSpPr txBox="1"/>
          <p:nvPr/>
        </p:nvSpPr>
        <p:spPr>
          <a:xfrm>
            <a:off x="449179" y="63798"/>
            <a:ext cx="804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4.1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DCDB69-B4FD-431A-B440-02C711F22D75}"/>
              </a:ext>
            </a:extLst>
          </p:cNvPr>
          <p:cNvSpPr txBox="1"/>
          <p:nvPr/>
        </p:nvSpPr>
        <p:spPr>
          <a:xfrm>
            <a:off x="3131254" y="5592328"/>
            <a:ext cx="637866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0" dirty="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</a:rPr>
              <a:t>웹 캠과 안경을 결합하여 인공지능을 이용한 얼굴 객체 검출</a:t>
            </a:r>
            <a:endParaRPr lang="en-US" altLang="ko-KR" sz="1800" b="0" dirty="0">
              <a:solidFill>
                <a:schemeClr val="accent6">
                  <a:lumMod val="50000"/>
                </a:schemeClr>
              </a:solidFill>
              <a:latin typeface="+mn-ea"/>
              <a:ea typeface="+mn-ea"/>
            </a:endParaRPr>
          </a:p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5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대면 테스트를 기획 했으나 코로나 환자 급증으로 온라인 테스트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)</a:t>
            </a:r>
            <a:endParaRPr lang="ko-KR" altLang="en-US" sz="1500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5F182042-7A8F-4CC9-A89E-B156069A25A7}"/>
              </a:ext>
            </a:extLst>
          </p:cNvPr>
          <p:cNvSpPr/>
          <p:nvPr/>
        </p:nvSpPr>
        <p:spPr>
          <a:xfrm>
            <a:off x="2549363" y="5654378"/>
            <a:ext cx="581891" cy="2452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7C490D-B364-4C79-84B8-2A9BA32EC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138" y="1332078"/>
            <a:ext cx="7455723" cy="419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35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911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개발 중인 </a:t>
            </a:r>
            <a:r>
              <a:rPr lang="en-US" altLang="ko-KR" sz="2400" spc="-300" dirty="0">
                <a:solidFill>
                  <a:schemeClr val="accent6">
                    <a:lumMod val="50000"/>
                  </a:schemeClr>
                </a:solidFill>
              </a:rPr>
              <a:t>Prototype </a:t>
            </a:r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시연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216CA8-1324-4536-B6E1-DCF9BED1756C}"/>
              </a:ext>
            </a:extLst>
          </p:cNvPr>
          <p:cNvSpPr txBox="1"/>
          <p:nvPr/>
        </p:nvSpPr>
        <p:spPr>
          <a:xfrm>
            <a:off x="449179" y="63798"/>
            <a:ext cx="804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4.1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2" name="KakaoTalk_20211215_002059602">
            <a:hlinkClick r:id="" action="ppaction://media"/>
            <a:extLst>
              <a:ext uri="{FF2B5EF4-FFF2-40B4-BE49-F238E27FC236}">
                <a16:creationId xmlns:a16="http://schemas.microsoft.com/office/drawing/2014/main" id="{2C79C90D-7114-4E94-A901-47E6D11114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72512" y="1321365"/>
            <a:ext cx="7446975" cy="42152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36794A-C933-4688-BCD7-F56789FAE9FD}"/>
              </a:ext>
            </a:extLst>
          </p:cNvPr>
          <p:cNvSpPr txBox="1"/>
          <p:nvPr/>
        </p:nvSpPr>
        <p:spPr>
          <a:xfrm>
            <a:off x="5501124" y="559261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0" dirty="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</a:rPr>
              <a:t>시연 영상</a:t>
            </a:r>
            <a:endParaRPr lang="ko-KR" altLang="en-US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28D1684-32B0-4133-A2B6-645F2C251306}"/>
              </a:ext>
            </a:extLst>
          </p:cNvPr>
          <p:cNvSpPr/>
          <p:nvPr/>
        </p:nvSpPr>
        <p:spPr>
          <a:xfrm>
            <a:off x="4919233" y="5675898"/>
            <a:ext cx="581891" cy="2452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908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560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가상 출석 </a:t>
            </a:r>
            <a:r>
              <a:rPr lang="en-US" altLang="ko-KR" sz="2400" spc="-300" dirty="0">
                <a:solidFill>
                  <a:schemeClr val="accent6">
                    <a:lumMod val="50000"/>
                  </a:schemeClr>
                </a:solidFill>
              </a:rPr>
              <a:t>DB </a:t>
            </a:r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테스트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216CA8-1324-4536-B6E1-DCF9BED1756C}"/>
              </a:ext>
            </a:extLst>
          </p:cNvPr>
          <p:cNvSpPr txBox="1"/>
          <p:nvPr/>
        </p:nvSpPr>
        <p:spPr>
          <a:xfrm>
            <a:off x="449179" y="63798"/>
            <a:ext cx="804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4.2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71619E7-8725-4FB5-9B8D-BB83A85AB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44" y="1511545"/>
            <a:ext cx="4048125" cy="21145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836306-E562-43DB-86FC-6E3FACEA0B45}"/>
              </a:ext>
            </a:extLst>
          </p:cNvPr>
          <p:cNvSpPr txBox="1"/>
          <p:nvPr/>
        </p:nvSpPr>
        <p:spPr>
          <a:xfrm>
            <a:off x="655887" y="3611137"/>
            <a:ext cx="42098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 err="1"/>
              <a:t>박인애</a:t>
            </a:r>
            <a:r>
              <a:rPr lang="ko-KR" altLang="en-US" sz="1400" dirty="0"/>
              <a:t> 칼럼은 체크인 출석만하고 중간출석과 퇴실출석을 하지 않았기 때문에 출석확인 인스턴스에 </a:t>
            </a:r>
            <a:r>
              <a:rPr lang="en-US" altLang="ko-KR" sz="1400" dirty="0"/>
              <a:t>0</a:t>
            </a:r>
            <a:r>
              <a:rPr lang="ko-KR" altLang="en-US" sz="1400" dirty="0"/>
              <a:t>이 반환된다</a:t>
            </a:r>
            <a:r>
              <a:rPr lang="en-US" altLang="ko-KR" sz="1400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/>
              <a:t>나머지 학생들은 출석을 입실</a:t>
            </a:r>
            <a:r>
              <a:rPr lang="en-US" altLang="ko-KR" sz="1400" dirty="0"/>
              <a:t>-</a:t>
            </a:r>
            <a:r>
              <a:rPr lang="ko-KR" altLang="en-US" sz="1400" dirty="0"/>
              <a:t>중간</a:t>
            </a:r>
            <a:r>
              <a:rPr lang="en-US" altLang="ko-KR" sz="1400" dirty="0"/>
              <a:t>-</a:t>
            </a:r>
            <a:r>
              <a:rPr lang="ko-KR" altLang="en-US" sz="1400" dirty="0"/>
              <a:t>퇴실 출석을 모두 완료 하였기 때문에 </a:t>
            </a:r>
            <a:r>
              <a:rPr lang="en-US" altLang="ko-KR" sz="1400" dirty="0"/>
              <a:t>1</a:t>
            </a:r>
            <a:r>
              <a:rPr lang="ko-KR" altLang="en-US" sz="1400" dirty="0"/>
              <a:t>이 반환된다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05D232F-0557-45CE-BB6F-31D25244D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667" y="1516459"/>
            <a:ext cx="3990975" cy="39624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C3ECEA-B307-4450-9A73-083BF351D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4840" y="3616498"/>
            <a:ext cx="615749" cy="4938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F07C5C0-2AED-4564-B777-44B6C8A5EDF7}"/>
              </a:ext>
            </a:extLst>
          </p:cNvPr>
          <p:cNvSpPr txBox="1"/>
          <p:nvPr/>
        </p:nvSpPr>
        <p:spPr>
          <a:xfrm>
            <a:off x="7386920" y="5647955"/>
            <a:ext cx="46437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/>
              <a:t>따라서 </a:t>
            </a:r>
            <a:r>
              <a:rPr lang="en-US" altLang="ko-KR" sz="1400" dirty="0"/>
              <a:t>1</a:t>
            </a:r>
            <a:r>
              <a:rPr lang="ko-KR" altLang="en-US" sz="1400" dirty="0"/>
              <a:t>주차 출석 인스턴스에 </a:t>
            </a:r>
            <a:r>
              <a:rPr lang="ko-KR" altLang="en-US" sz="1400" dirty="0" err="1"/>
              <a:t>박인애는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r>
              <a:rPr lang="ko-KR" altLang="en-US" sz="1400" dirty="0"/>
              <a:t>의 값을 갖고 나머지 학생은 </a:t>
            </a:r>
            <a:r>
              <a:rPr lang="en-US" altLang="ko-KR" sz="1400" dirty="0"/>
              <a:t>1</a:t>
            </a:r>
            <a:r>
              <a:rPr lang="ko-KR" altLang="en-US" sz="1400" dirty="0"/>
              <a:t>의 값을 갖는다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A4EB9C-EECE-4191-8230-E576836549ED}"/>
              </a:ext>
            </a:extLst>
          </p:cNvPr>
          <p:cNvSpPr txBox="1"/>
          <p:nvPr/>
        </p:nvSpPr>
        <p:spPr>
          <a:xfrm>
            <a:off x="1470211" y="970889"/>
            <a:ext cx="2124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당일출석 테이블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9B78D7-6EBA-4708-9241-E2B8E7E2F12A}"/>
              </a:ext>
            </a:extLst>
          </p:cNvPr>
          <p:cNvSpPr txBox="1"/>
          <p:nvPr/>
        </p:nvSpPr>
        <p:spPr>
          <a:xfrm>
            <a:off x="8597155" y="919833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전체출석 테이블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35846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참고문헌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27471-9F31-46BF-B6BC-7A331E4A4BDF}"/>
              </a:ext>
            </a:extLst>
          </p:cNvPr>
          <p:cNvSpPr txBox="1"/>
          <p:nvPr/>
        </p:nvSpPr>
        <p:spPr>
          <a:xfrm>
            <a:off x="624038" y="1533964"/>
            <a:ext cx="1094392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시나공</a:t>
            </a:r>
            <a:r>
              <a:rPr lang="ko-KR" altLang="en-US" dirty="0"/>
              <a:t> 정보처리기사 실기 – 김정준 외 4명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OpenCv</a:t>
            </a:r>
            <a:r>
              <a:rPr lang="ko-KR" altLang="en-US" dirty="0"/>
              <a:t> 4로 배우는 컴퓨터 비전과 </a:t>
            </a:r>
            <a:r>
              <a:rPr lang="ko-KR" altLang="en-US" dirty="0" err="1"/>
              <a:t>머신러닝</a:t>
            </a:r>
            <a:r>
              <a:rPr lang="ko-KR" altLang="en-US" dirty="0"/>
              <a:t> – </a:t>
            </a:r>
            <a:r>
              <a:rPr lang="ko-KR" altLang="en-US" dirty="0" err="1"/>
              <a:t>황선규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파이썬 </a:t>
            </a:r>
            <a:r>
              <a:rPr lang="ko-KR" altLang="en-US" dirty="0" err="1"/>
              <a:t>머신러닝</a:t>
            </a:r>
            <a:r>
              <a:rPr lang="ko-KR" altLang="en-US" dirty="0"/>
              <a:t> 완벽가이드 – </a:t>
            </a:r>
            <a:r>
              <a:rPr lang="ko-KR" altLang="en-US" dirty="0" err="1"/>
              <a:t>권철민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Do</a:t>
            </a:r>
            <a:r>
              <a:rPr lang="ko-KR" altLang="en-US" dirty="0"/>
              <a:t> </a:t>
            </a:r>
            <a:r>
              <a:rPr lang="ko-KR" altLang="en-US" dirty="0" err="1"/>
              <a:t>it</a:t>
            </a:r>
            <a:r>
              <a:rPr lang="ko-KR" altLang="en-US" dirty="0"/>
              <a:t>! 점프 투 파이썬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ko-KR" altLang="en-US" dirty="0" err="1"/>
              <a:t>박응용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hlinkClick r:id="rId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hlinkClick r:id="rId2"/>
              </a:rPr>
              <a:t>https://github.com/opencv/opencv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https://github.com/Lee-KyungSeok/ComputerVision-Study</a:t>
            </a:r>
          </a:p>
        </p:txBody>
      </p:sp>
    </p:spTree>
    <p:extLst>
      <p:ext uri="{BB962C8B-B14F-4D97-AF65-F5344CB8AC3E}">
        <p14:creationId xmlns:p14="http://schemas.microsoft.com/office/powerpoint/2010/main" val="2821239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BF02C06-63E4-4D59-ABC4-0DBD465696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D1FD74-11E9-4068-8C83-3A3EED5F707B}"/>
              </a:ext>
            </a:extLst>
          </p:cNvPr>
          <p:cNvSpPr txBox="1"/>
          <p:nvPr/>
        </p:nvSpPr>
        <p:spPr>
          <a:xfrm>
            <a:off x="5171708" y="3167390"/>
            <a:ext cx="1848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bg1"/>
                </a:solidFill>
              </a:rPr>
              <a:t>감사합니다</a:t>
            </a:r>
            <a:r>
              <a:rPr lang="en-US" altLang="ko-KR" sz="2800" spc="-300" dirty="0">
                <a:solidFill>
                  <a:schemeClr val="bg1"/>
                </a:solidFill>
              </a:rPr>
              <a:t>.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335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FD1DD1-5251-4013-99BC-6F97841DAD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A24A9A-A851-4936-A0D7-7054CD3221B2}"/>
              </a:ext>
            </a:extLst>
          </p:cNvPr>
          <p:cNvSpPr txBox="1"/>
          <p:nvPr/>
        </p:nvSpPr>
        <p:spPr>
          <a:xfrm>
            <a:off x="510362" y="2228671"/>
            <a:ext cx="22365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</a:rPr>
              <a:t>Q&amp;A</a:t>
            </a:r>
            <a:endParaRPr lang="ko-KR" altLang="en-US" sz="72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2CABC98-B3FC-488E-A8C3-67B5B4FD6399}"/>
              </a:ext>
            </a:extLst>
          </p:cNvPr>
          <p:cNvCxnSpPr>
            <a:cxnSpLocks/>
          </p:cNvCxnSpPr>
          <p:nvPr/>
        </p:nvCxnSpPr>
        <p:spPr>
          <a:xfrm>
            <a:off x="584791" y="4072268"/>
            <a:ext cx="116072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190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1614D57-0AE3-42C6-B919-19B19BA816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28B89C7-1FCB-4BBA-8C29-892652F6777A}"/>
              </a:ext>
            </a:extLst>
          </p:cNvPr>
          <p:cNvSpPr/>
          <p:nvPr/>
        </p:nvSpPr>
        <p:spPr>
          <a:xfrm>
            <a:off x="-9497" y="4086627"/>
            <a:ext cx="12192000" cy="28161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9DF563-2853-4F52-868B-7F0EE3188353}"/>
              </a:ext>
            </a:extLst>
          </p:cNvPr>
          <p:cNvSpPr txBox="1"/>
          <p:nvPr/>
        </p:nvSpPr>
        <p:spPr>
          <a:xfrm>
            <a:off x="286735" y="3429000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목차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B9142D0-D269-4CC4-9C26-EA36D7BAFA39}"/>
              </a:ext>
            </a:extLst>
          </p:cNvPr>
          <p:cNvGrpSpPr/>
          <p:nvPr/>
        </p:nvGrpSpPr>
        <p:grpSpPr>
          <a:xfrm>
            <a:off x="762826" y="4336253"/>
            <a:ext cx="2118148" cy="461665"/>
            <a:chOff x="423016" y="4795520"/>
            <a:chExt cx="2118148" cy="46166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A4D4E7-2965-4761-AF87-D2532595652E}"/>
                </a:ext>
              </a:extLst>
            </p:cNvPr>
            <p:cNvSpPr txBox="1"/>
            <p:nvPr/>
          </p:nvSpPr>
          <p:spPr>
            <a:xfrm>
              <a:off x="423016" y="4826614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Ⅰ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A1BC7B-2EED-4377-A5E4-AA13D3CD2544}"/>
                </a:ext>
              </a:extLst>
            </p:cNvPr>
            <p:cNvSpPr txBox="1"/>
            <p:nvPr/>
          </p:nvSpPr>
          <p:spPr>
            <a:xfrm>
              <a:off x="694184" y="4795520"/>
              <a:ext cx="18469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요구사항 분석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D15B7CF-5202-4D8E-A095-960C044E43FF}"/>
              </a:ext>
            </a:extLst>
          </p:cNvPr>
          <p:cNvGrpSpPr/>
          <p:nvPr/>
        </p:nvGrpSpPr>
        <p:grpSpPr>
          <a:xfrm>
            <a:off x="3595934" y="4336253"/>
            <a:ext cx="2163092" cy="461665"/>
            <a:chOff x="365097" y="4791352"/>
            <a:chExt cx="2163092" cy="4616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63496D-FA21-453A-8495-54E9BFDBB56A}"/>
                </a:ext>
              </a:extLst>
            </p:cNvPr>
            <p:cNvSpPr txBox="1"/>
            <p:nvPr/>
          </p:nvSpPr>
          <p:spPr>
            <a:xfrm>
              <a:off x="365097" y="4826614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맑은 고딕" panose="020B0503020000020004" pitchFamily="50" charset="-127"/>
                </a:rPr>
                <a:t>Ⅱ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52FEC6-7E47-46EC-8ECF-6073516141FD}"/>
                </a:ext>
              </a:extLst>
            </p:cNvPr>
            <p:cNvSpPr txBox="1"/>
            <p:nvPr/>
          </p:nvSpPr>
          <p:spPr>
            <a:xfrm>
              <a:off x="681209" y="4791352"/>
              <a:ext cx="18469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프로그램 설계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C37AA01-443E-42A4-89D9-5479B42F88C7}"/>
              </a:ext>
            </a:extLst>
          </p:cNvPr>
          <p:cNvGrpSpPr/>
          <p:nvPr/>
        </p:nvGrpSpPr>
        <p:grpSpPr>
          <a:xfrm>
            <a:off x="6846892" y="4374493"/>
            <a:ext cx="2388017" cy="461665"/>
            <a:chOff x="355600" y="4767448"/>
            <a:chExt cx="2388017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7BA2229-0D2F-4E58-AC0A-A3B58420505B}"/>
                </a:ext>
              </a:extLst>
            </p:cNvPr>
            <p:cNvSpPr txBox="1"/>
            <p:nvPr/>
          </p:nvSpPr>
          <p:spPr>
            <a:xfrm>
              <a:off x="355600" y="4795520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맑은 고딕" panose="020B0503020000020004" pitchFamily="50" charset="-127"/>
                </a:rPr>
                <a:t>Ⅲ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CBEB6B-463E-4E35-A28D-88E2D1F48A9B}"/>
                </a:ext>
              </a:extLst>
            </p:cNvPr>
            <p:cNvSpPr txBox="1"/>
            <p:nvPr/>
          </p:nvSpPr>
          <p:spPr>
            <a:xfrm>
              <a:off x="670110" y="4767448"/>
              <a:ext cx="20735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구 현</a:t>
              </a:r>
              <a:r>
                <a:rPr lang="en-US" altLang="ko-KR" sz="2400" spc="-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/ </a:t>
              </a:r>
              <a:r>
                <a:rPr lang="ko-KR" altLang="en-US" sz="2400" spc="-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코딩</a:t>
              </a:r>
              <a:r>
                <a:rPr lang="en-US" altLang="ko-KR" sz="2400" spc="-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endPara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932248A-9ACE-4DD3-8353-DEEF9B170FCF}"/>
              </a:ext>
            </a:extLst>
          </p:cNvPr>
          <p:cNvSpPr txBox="1"/>
          <p:nvPr/>
        </p:nvSpPr>
        <p:spPr>
          <a:xfrm>
            <a:off x="972071" y="4767773"/>
            <a:ext cx="1649811" cy="1667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페르소나 설계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요구사항 도출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요구사항 분석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요구사항 명세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요구사항 확인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244F02-BB35-4008-866F-223BFA5ED50C}"/>
              </a:ext>
            </a:extLst>
          </p:cNvPr>
          <p:cNvSpPr txBox="1"/>
          <p:nvPr/>
        </p:nvSpPr>
        <p:spPr>
          <a:xfrm>
            <a:off x="3671233" y="4797918"/>
            <a:ext cx="2965877" cy="17140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얼굴 인식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AI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출석 데이터베이스 설계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Python-DB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연동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입실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중간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퇴실 시스템 순서도 설계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8951DB-3F6A-47E2-B1E7-44A0FAF44F75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8F7E84D-E406-487F-A434-E4A40517F8C2}"/>
              </a:ext>
            </a:extLst>
          </p:cNvPr>
          <p:cNvGrpSpPr/>
          <p:nvPr/>
        </p:nvGrpSpPr>
        <p:grpSpPr>
          <a:xfrm>
            <a:off x="9849315" y="4356398"/>
            <a:ext cx="1308691" cy="461665"/>
            <a:chOff x="365097" y="4791352"/>
            <a:chExt cx="1308691" cy="46166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83CA57-3C91-42D0-B5D0-85EB2A1E7E46}"/>
                </a:ext>
              </a:extLst>
            </p:cNvPr>
            <p:cNvSpPr txBox="1"/>
            <p:nvPr/>
          </p:nvSpPr>
          <p:spPr>
            <a:xfrm>
              <a:off x="365097" y="4826614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맑은 고딕" panose="020B0503020000020004" pitchFamily="50" charset="-127"/>
                </a:rPr>
                <a:t>Ⅳ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0DC7BD-9759-4F92-B39A-14DCD57AEF4D}"/>
                </a:ext>
              </a:extLst>
            </p:cNvPr>
            <p:cNvSpPr txBox="1"/>
            <p:nvPr/>
          </p:nvSpPr>
          <p:spPr>
            <a:xfrm>
              <a:off x="681209" y="4791352"/>
              <a:ext cx="9925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테스팅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6E80AAD-0D0D-46B6-82D3-76257049EC6E}"/>
              </a:ext>
            </a:extLst>
          </p:cNvPr>
          <p:cNvSpPr txBox="1"/>
          <p:nvPr/>
        </p:nvSpPr>
        <p:spPr>
          <a:xfrm>
            <a:off x="9685166" y="4952470"/>
            <a:ext cx="2361865" cy="1021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중인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Prototype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시연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가상 출석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DB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테스트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616A61-EFAD-4BAB-90E4-C68E27C7A389}"/>
              </a:ext>
            </a:extLst>
          </p:cNvPr>
          <p:cNvSpPr txBox="1"/>
          <p:nvPr/>
        </p:nvSpPr>
        <p:spPr>
          <a:xfrm>
            <a:off x="6945497" y="4906272"/>
            <a:ext cx="2654958" cy="1390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얼굴인식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AI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가상 출석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DB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Python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SQL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삽입함수 구현</a:t>
            </a:r>
          </a:p>
        </p:txBody>
      </p:sp>
    </p:spTree>
    <p:extLst>
      <p:ext uri="{BB962C8B-B14F-4D97-AF65-F5344CB8AC3E}">
        <p14:creationId xmlns:p14="http://schemas.microsoft.com/office/powerpoint/2010/main" val="2682153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298A8B-DB9A-42A1-80F5-60DD3A2C800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591" y="0"/>
            <a:ext cx="4572409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3382A1D-3F31-4B18-82F1-B161F49A1642}"/>
              </a:ext>
            </a:extLst>
          </p:cNvPr>
          <p:cNvGrpSpPr/>
          <p:nvPr/>
        </p:nvGrpSpPr>
        <p:grpSpPr>
          <a:xfrm>
            <a:off x="365760" y="2456359"/>
            <a:ext cx="7251940" cy="2499281"/>
            <a:chOff x="365760" y="2456359"/>
            <a:chExt cx="7251940" cy="24992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33D9C2-AABC-4F56-89E2-310BE15BE20E}"/>
                </a:ext>
              </a:extLst>
            </p:cNvPr>
            <p:cNvSpPr txBox="1"/>
            <p:nvPr/>
          </p:nvSpPr>
          <p:spPr>
            <a:xfrm>
              <a:off x="365760" y="2456359"/>
              <a:ext cx="345799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bg1"/>
                  </a:solidFill>
                </a:rPr>
                <a:t>요구사항 분석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23CDD70-C020-4928-A625-96F39D70D71B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" y="3429000"/>
              <a:ext cx="72519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631503-B88B-4AD3-BF48-6F0D55272A43}"/>
                </a:ext>
              </a:extLst>
            </p:cNvPr>
            <p:cNvSpPr txBox="1"/>
            <p:nvPr/>
          </p:nvSpPr>
          <p:spPr>
            <a:xfrm>
              <a:off x="365760" y="3632201"/>
              <a:ext cx="181652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</a:rPr>
                <a:t>1.1 </a:t>
              </a:r>
              <a:r>
                <a:rPr lang="ko-KR" altLang="en-US" sz="1600" dirty="0">
                  <a:solidFill>
                    <a:schemeClr val="bg1"/>
                  </a:solidFill>
                </a:rPr>
                <a:t>페르소나 설계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</a:rPr>
                <a:t>1.2 </a:t>
              </a:r>
              <a:r>
                <a:rPr lang="ko-KR" altLang="en-US" sz="1600" dirty="0">
                  <a:solidFill>
                    <a:schemeClr val="bg1"/>
                  </a:solidFill>
                </a:rPr>
                <a:t>요구사항 도출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</a:rPr>
                <a:t>1.3 </a:t>
              </a:r>
              <a:r>
                <a:rPr lang="ko-KR" altLang="en-US" sz="1600" dirty="0">
                  <a:solidFill>
                    <a:schemeClr val="bg1"/>
                  </a:solidFill>
                </a:rPr>
                <a:t>요구사항 분석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</a:rPr>
                <a:t>1.4 </a:t>
              </a:r>
              <a:r>
                <a:rPr lang="ko-KR" altLang="en-US" sz="1600" dirty="0">
                  <a:solidFill>
                    <a:schemeClr val="bg1"/>
                  </a:solidFill>
                </a:rPr>
                <a:t>요구사항 명세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</a:rPr>
                <a:t>1.5 </a:t>
              </a:r>
              <a:r>
                <a:rPr lang="ko-KR" altLang="en-US" sz="1600" dirty="0">
                  <a:solidFill>
                    <a:schemeClr val="bg1"/>
                  </a:solidFill>
                </a:rPr>
                <a:t>요구사항 확인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0E42A02-4266-451A-8986-06B28CE3A49A}"/>
              </a:ext>
            </a:extLst>
          </p:cNvPr>
          <p:cNvSpPr txBox="1"/>
          <p:nvPr/>
        </p:nvSpPr>
        <p:spPr>
          <a:xfrm>
            <a:off x="365760" y="2087027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Part 1, 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116071-B1C8-4B5E-88EE-1FA63DB0C630}"/>
              </a:ext>
            </a:extLst>
          </p:cNvPr>
          <p:cNvSpPr txBox="1"/>
          <p:nvPr/>
        </p:nvSpPr>
        <p:spPr>
          <a:xfrm>
            <a:off x="3551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760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804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1.0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846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페르소나 설계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1BF77C-4F2A-43C7-B336-D4AE0D29EC48}"/>
              </a:ext>
            </a:extLst>
          </p:cNvPr>
          <p:cNvSpPr txBox="1"/>
          <p:nvPr/>
        </p:nvSpPr>
        <p:spPr>
          <a:xfrm>
            <a:off x="9731479" y="2305945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pic>
        <p:nvPicPr>
          <p:cNvPr id="1028" name="Picture 4" descr="일러스트 - 클립아트코리아 :: 통로이미지(주)">
            <a:extLst>
              <a:ext uri="{FF2B5EF4-FFF2-40B4-BE49-F238E27FC236}">
                <a16:creationId xmlns:a16="http://schemas.microsoft.com/office/drawing/2014/main" id="{697DE5AB-A67B-4431-811C-7E9C90D45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128" y="1190709"/>
            <a:ext cx="3534022" cy="252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E021FB2-4741-4BBD-8A79-824CADFF1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429" y="2243701"/>
            <a:ext cx="615749" cy="493819"/>
          </a:xfrm>
          <a:prstGeom prst="rect">
            <a:avLst/>
          </a:prstGeom>
        </p:spPr>
      </p:pic>
      <p:graphicFrame>
        <p:nvGraphicFramePr>
          <p:cNvPr id="1030" name="TextBox 18">
            <a:extLst>
              <a:ext uri="{FF2B5EF4-FFF2-40B4-BE49-F238E27FC236}">
                <a16:creationId xmlns:a16="http://schemas.microsoft.com/office/drawing/2014/main" id="{1BB96FE2-20AA-43E2-A407-A49E36753D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5025183"/>
              </p:ext>
            </p:extLst>
          </p:nvPr>
        </p:nvGraphicFramePr>
        <p:xfrm>
          <a:off x="1870228" y="4039781"/>
          <a:ext cx="8451541" cy="2308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2F81F72C-4D03-40EA-9431-7D93536BE49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536" r="3998" b="8434"/>
          <a:stretch/>
        </p:blipFill>
        <p:spPr>
          <a:xfrm>
            <a:off x="2228850" y="1190709"/>
            <a:ext cx="2416629" cy="252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724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804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1.1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846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요구사항 도출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61D4F6-F946-4027-A586-9E6D554F56F7}"/>
              </a:ext>
            </a:extLst>
          </p:cNvPr>
          <p:cNvSpPr txBox="1"/>
          <p:nvPr/>
        </p:nvSpPr>
        <p:spPr>
          <a:xfrm>
            <a:off x="1470031" y="2305945"/>
            <a:ext cx="878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7938A8-83B7-40D1-9518-B45B271FD3B3}"/>
              </a:ext>
            </a:extLst>
          </p:cNvPr>
          <p:cNvSpPr txBox="1"/>
          <p:nvPr/>
        </p:nvSpPr>
        <p:spPr>
          <a:xfrm>
            <a:off x="4221792" y="2305945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1BF77C-4F2A-43C7-B336-D4AE0D29EC48}"/>
              </a:ext>
            </a:extLst>
          </p:cNvPr>
          <p:cNvSpPr txBox="1"/>
          <p:nvPr/>
        </p:nvSpPr>
        <p:spPr>
          <a:xfrm>
            <a:off x="9731479" y="2305945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E021FB2-4741-4BBD-8A79-824CADFF1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356" y="2428367"/>
            <a:ext cx="615749" cy="4938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38A05D-6D8C-4AC2-B2D5-D07D9237FDC6}"/>
              </a:ext>
            </a:extLst>
          </p:cNvPr>
          <p:cNvSpPr txBox="1"/>
          <p:nvPr/>
        </p:nvSpPr>
        <p:spPr>
          <a:xfrm>
            <a:off x="1470031" y="4147216"/>
            <a:ext cx="8858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따라서 김교수는 아래의 조건이 충족 된 출석 시스템의 도입을 학교에 요구 할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23C381-D116-4DDB-8B19-3CEDC4435CE0}"/>
              </a:ext>
            </a:extLst>
          </p:cNvPr>
          <p:cNvSpPr txBox="1"/>
          <p:nvPr/>
        </p:nvSpPr>
        <p:spPr>
          <a:xfrm>
            <a:off x="1470031" y="4660601"/>
            <a:ext cx="8858864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영상인식 기능이 있는 </a:t>
            </a:r>
            <a:r>
              <a:rPr lang="en-US" altLang="ko-KR" dirty="0"/>
              <a:t>AR</a:t>
            </a:r>
            <a:r>
              <a:rPr lang="ko-KR" altLang="en-US" dirty="0"/>
              <a:t>기반 스마트 글라스 도입</a:t>
            </a:r>
            <a:endParaRPr lang="en-US" altLang="ko-KR" dirty="0"/>
          </a:p>
          <a:p>
            <a:r>
              <a:rPr lang="en-US" altLang="ko-KR" sz="500" dirty="0"/>
              <a:t> 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3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해당 스마트 글라스에 얼굴인식 </a:t>
            </a:r>
            <a:r>
              <a:rPr lang="en-US" altLang="ko-KR" dirty="0"/>
              <a:t>AI</a:t>
            </a:r>
            <a:r>
              <a:rPr lang="ko-KR" altLang="en-US" dirty="0"/>
              <a:t>를 삽입하여 학생 객체 구분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5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인식 된 학생 객체 옆에 직관적으로 이름과 학번을 식별 할 수 있는 </a:t>
            </a:r>
            <a:r>
              <a:rPr lang="en-US" altLang="ko-KR" dirty="0"/>
              <a:t>GUI </a:t>
            </a:r>
            <a:r>
              <a:rPr lang="ko-KR" altLang="en-US" dirty="0"/>
              <a:t>필요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5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얼굴이 인식되어 신원이 확인되면 자동으로 출석</a:t>
            </a:r>
            <a:r>
              <a:rPr lang="en-US" altLang="ko-KR" dirty="0"/>
              <a:t>DB</a:t>
            </a:r>
            <a:r>
              <a:rPr lang="ko-KR" altLang="en-US" dirty="0"/>
              <a:t>에 출석 현황 업로드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5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추가요구 사항</a:t>
            </a:r>
            <a:r>
              <a:rPr lang="en-US" altLang="ko-KR" dirty="0"/>
              <a:t>: </a:t>
            </a:r>
            <a:r>
              <a:rPr lang="ko-KR" altLang="en-US" dirty="0"/>
              <a:t>입실출석</a:t>
            </a:r>
            <a:r>
              <a:rPr lang="en-US" altLang="ko-KR" dirty="0"/>
              <a:t>-</a:t>
            </a:r>
            <a:r>
              <a:rPr lang="ko-KR" altLang="en-US" dirty="0"/>
              <a:t>중간출석</a:t>
            </a:r>
            <a:r>
              <a:rPr lang="en-US" altLang="ko-KR" dirty="0"/>
              <a:t>-</a:t>
            </a:r>
            <a:r>
              <a:rPr lang="ko-KR" altLang="en-US" dirty="0"/>
              <a:t>퇴실출석 </a:t>
            </a:r>
            <a:r>
              <a:rPr lang="en-US" altLang="ko-KR" dirty="0"/>
              <a:t>3</a:t>
            </a:r>
            <a:r>
              <a:rPr lang="ko-KR" altLang="en-US" dirty="0"/>
              <a:t>개 조건이 만족되어야 해당 강의 출석을 인정하는 시스템을 도입하여 강의 중간 학생 이탈 방지</a:t>
            </a:r>
            <a:endParaRPr lang="en-US" altLang="ko-KR" dirty="0"/>
          </a:p>
        </p:txBody>
      </p:sp>
      <p:pic>
        <p:nvPicPr>
          <p:cNvPr id="2050" name="Picture 2" descr="iFalcon Face Control : 인스턴트 얼굴 인식 기능이있는 안경 - Geek Tech Online">
            <a:extLst>
              <a:ext uri="{FF2B5EF4-FFF2-40B4-BE49-F238E27FC236}">
                <a16:creationId xmlns:a16="http://schemas.microsoft.com/office/drawing/2014/main" id="{4D938168-5EEE-40D4-B93A-2E3618689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589" y="1361105"/>
            <a:ext cx="4544939" cy="25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스마트 글래스 기업 인수한 구글, 다시 &amp;#39;구글 글래스&amp;#39; 개발하나">
            <a:extLst>
              <a:ext uri="{FF2B5EF4-FFF2-40B4-BE49-F238E27FC236}">
                <a16:creationId xmlns:a16="http://schemas.microsoft.com/office/drawing/2014/main" id="{31520E79-0D4C-461D-A6CE-EBE449EA92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7" b="7236"/>
          <a:stretch/>
        </p:blipFill>
        <p:spPr bwMode="auto">
          <a:xfrm>
            <a:off x="721561" y="1361103"/>
            <a:ext cx="4600962" cy="252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882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804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1.2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846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요구사항 분석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1BF77C-4F2A-43C7-B336-D4AE0D29EC48}"/>
              </a:ext>
            </a:extLst>
          </p:cNvPr>
          <p:cNvSpPr txBox="1"/>
          <p:nvPr/>
        </p:nvSpPr>
        <p:spPr>
          <a:xfrm>
            <a:off x="9731479" y="2305945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C2D4AA-DBB3-49FE-9CB2-1D67E8CC4397}"/>
              </a:ext>
            </a:extLst>
          </p:cNvPr>
          <p:cNvSpPr txBox="1"/>
          <p:nvPr/>
        </p:nvSpPr>
        <p:spPr>
          <a:xfrm>
            <a:off x="993353" y="4765698"/>
            <a:ext cx="106544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본 팀은 김교수의 요구사항을 고려하여 얼굴인식 </a:t>
            </a:r>
            <a:r>
              <a:rPr lang="en-US" altLang="ko-KR" dirty="0"/>
              <a:t>AI </a:t>
            </a:r>
            <a:r>
              <a:rPr lang="ko-KR" altLang="en-US" dirty="0"/>
              <a:t>개발 도구로 </a:t>
            </a:r>
            <a:r>
              <a:rPr lang="en-US" altLang="ko-KR" dirty="0"/>
              <a:t>python</a:t>
            </a:r>
            <a:r>
              <a:rPr lang="ko-KR" altLang="en-US" dirty="0"/>
              <a:t>을 사용하기로 합의 하였다</a:t>
            </a:r>
            <a:r>
              <a:rPr lang="en-US" altLang="ko-KR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또한 영상인식을 위한 </a:t>
            </a:r>
            <a:r>
              <a:rPr lang="en-US" altLang="ko-KR" dirty="0" err="1"/>
              <a:t>OpenCv</a:t>
            </a:r>
            <a:r>
              <a:rPr lang="en-US" altLang="ko-KR" dirty="0"/>
              <a:t>, </a:t>
            </a:r>
            <a:r>
              <a:rPr lang="ko-KR" altLang="en-US" dirty="0" err="1"/>
              <a:t>딥러닝을</a:t>
            </a:r>
            <a:r>
              <a:rPr lang="ko-KR" altLang="en-US" dirty="0"/>
              <a:t> 위해 </a:t>
            </a:r>
            <a:r>
              <a:rPr lang="en-US" altLang="ko-KR" dirty="0"/>
              <a:t>TensorFlow </a:t>
            </a:r>
            <a:r>
              <a:rPr lang="ko-KR" altLang="en-US" dirty="0"/>
              <a:t>등의</a:t>
            </a:r>
            <a:r>
              <a:rPr lang="en-US" altLang="ko-KR" dirty="0"/>
              <a:t> </a:t>
            </a:r>
            <a:r>
              <a:rPr lang="ko-KR" altLang="en-US" dirty="0"/>
              <a:t>라이브러리를 사용 할 것이다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추가로 시제품 테스트를 위해 </a:t>
            </a:r>
            <a:r>
              <a:rPr lang="en-US" altLang="ko-KR" dirty="0" err="1"/>
              <a:t>MySql</a:t>
            </a:r>
            <a:r>
              <a:rPr lang="ko-KR" altLang="en-US" dirty="0"/>
              <a:t>을 이용한 가상의 출석</a:t>
            </a:r>
            <a:r>
              <a:rPr lang="en-US" altLang="ko-KR" dirty="0"/>
              <a:t>DB</a:t>
            </a:r>
            <a:r>
              <a:rPr lang="ko-KR" altLang="en-US" dirty="0"/>
              <a:t>를 생성 하여 </a:t>
            </a:r>
            <a:r>
              <a:rPr lang="en-US" altLang="ko-KR" dirty="0" err="1"/>
              <a:t>PyMysql</a:t>
            </a:r>
            <a:r>
              <a:rPr lang="en-US" altLang="ko-KR" dirty="0"/>
              <a:t> </a:t>
            </a:r>
            <a:r>
              <a:rPr lang="ko-KR" altLang="en-US" dirty="0"/>
              <a:t>모듈을 이용하여 연결 할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074" name="Picture 2" descr="파이썬 – 코딩 테크닉 – gritmind &amp;amp; NLP">
            <a:extLst>
              <a:ext uri="{FF2B5EF4-FFF2-40B4-BE49-F238E27FC236}">
                <a16:creationId xmlns:a16="http://schemas.microsoft.com/office/drawing/2014/main" id="{8DD3C731-A041-40FF-9DE9-EE08C250BE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9" t="7528" r="7766" b="18160"/>
          <a:stretch/>
        </p:blipFill>
        <p:spPr bwMode="auto">
          <a:xfrm>
            <a:off x="1729879" y="1472668"/>
            <a:ext cx="2801039" cy="89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ensorflow, 로고 무료 아이콘 의 Vector Logo">
            <a:extLst>
              <a:ext uri="{FF2B5EF4-FFF2-40B4-BE49-F238E27FC236}">
                <a16:creationId xmlns:a16="http://schemas.microsoft.com/office/drawing/2014/main" id="{05B6CB65-DC18-46A3-BC6C-51B450C31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918" y="2224378"/>
            <a:ext cx="2665803" cy="133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visual studio에서 opencv 세팅하는 방법 - gaussian37">
            <a:extLst>
              <a:ext uri="{FF2B5EF4-FFF2-40B4-BE49-F238E27FC236}">
                <a16:creationId xmlns:a16="http://schemas.microsoft.com/office/drawing/2014/main" id="{3443B353-31CE-4826-80C7-87C284BA8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8" t="11614" r="16280" b="14212"/>
          <a:stretch/>
        </p:blipFill>
        <p:spPr bwMode="auto">
          <a:xfrm>
            <a:off x="1703245" y="3167304"/>
            <a:ext cx="3083869" cy="109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ySQL logo vector (.EPS, 51.46 Kb) download">
            <a:extLst>
              <a:ext uri="{FF2B5EF4-FFF2-40B4-BE49-F238E27FC236}">
                <a16:creationId xmlns:a16="http://schemas.microsoft.com/office/drawing/2014/main" id="{11A2DDD2-3F15-4A54-ACD2-3B5D5CF484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72" b="14174"/>
          <a:stretch/>
        </p:blipFill>
        <p:spPr bwMode="auto">
          <a:xfrm>
            <a:off x="7581419" y="1004839"/>
            <a:ext cx="2416341" cy="155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lib4dev">
            <a:extLst>
              <a:ext uri="{FF2B5EF4-FFF2-40B4-BE49-F238E27FC236}">
                <a16:creationId xmlns:a16="http://schemas.microsoft.com/office/drawing/2014/main" id="{836D0E0A-090B-4782-B9BB-103601AF9D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3" t="12252" r="9731" b="19233"/>
          <a:stretch/>
        </p:blipFill>
        <p:spPr bwMode="auto">
          <a:xfrm>
            <a:off x="7716560" y="3350553"/>
            <a:ext cx="2416341" cy="986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F72759-B5D2-40AF-BA21-DF1A81BF5E6A}"/>
              </a:ext>
            </a:extLst>
          </p:cNvPr>
          <p:cNvSpPr txBox="1"/>
          <p:nvPr/>
        </p:nvSpPr>
        <p:spPr>
          <a:xfrm>
            <a:off x="1093105" y="1010238"/>
            <a:ext cx="1592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&lt;</a:t>
            </a:r>
            <a:r>
              <a:rPr lang="ko-KR" altLang="en-US" sz="2000" dirty="0"/>
              <a:t>개발 도구</a:t>
            </a:r>
            <a:r>
              <a:rPr lang="en-US" altLang="ko-KR" sz="2000" dirty="0"/>
              <a:t>&gt;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88841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804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1.2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893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요구사항  분석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C2D4AA-DBB3-49FE-9CB2-1D67E8CC4397}"/>
              </a:ext>
            </a:extLst>
          </p:cNvPr>
          <p:cNvSpPr txBox="1"/>
          <p:nvPr/>
        </p:nvSpPr>
        <p:spPr>
          <a:xfrm>
            <a:off x="1455856" y="5010974"/>
            <a:ext cx="9729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코로나로 인한 </a:t>
            </a:r>
            <a:r>
              <a:rPr lang="ko-KR" altLang="en-US" dirty="0" err="1"/>
              <a:t>비대면</a:t>
            </a:r>
            <a:r>
              <a:rPr lang="ko-KR" altLang="en-US" dirty="0"/>
              <a:t> 상황에서 협업효율 향상을 위해</a:t>
            </a:r>
            <a:r>
              <a:rPr lang="en-US" altLang="ko-KR" dirty="0"/>
              <a:t> </a:t>
            </a:r>
            <a:r>
              <a:rPr lang="ko-KR" altLang="en-US" dirty="0"/>
              <a:t>화상회의 프로그램인 </a:t>
            </a:r>
            <a:r>
              <a:rPr lang="en-US" altLang="ko-KR" dirty="0"/>
              <a:t>ZOOM, </a:t>
            </a:r>
          </a:p>
          <a:p>
            <a:r>
              <a:rPr lang="en-US" altLang="ko-KR" dirty="0"/>
              <a:t>    </a:t>
            </a:r>
            <a:r>
              <a:rPr lang="ko-KR" altLang="en-US" dirty="0"/>
              <a:t>버전 관리 도구인 </a:t>
            </a:r>
            <a:r>
              <a:rPr lang="en-US" altLang="ko-KR" dirty="0"/>
              <a:t>GitHub, </a:t>
            </a:r>
            <a:r>
              <a:rPr lang="ko-KR" altLang="en-US" dirty="0"/>
              <a:t>파일 공유와 딥러닝 시간 단축을 위해 </a:t>
            </a:r>
            <a:r>
              <a:rPr lang="en-US" altLang="ko-KR" dirty="0" err="1"/>
              <a:t>Colab</a:t>
            </a:r>
            <a:r>
              <a:rPr lang="ko-KR" altLang="en-US" dirty="0"/>
              <a:t>의 가상환경 </a:t>
            </a:r>
            <a:r>
              <a:rPr lang="en-US" altLang="ko-KR" dirty="0"/>
              <a:t>GPU</a:t>
            </a:r>
            <a:r>
              <a:rPr lang="ko-KR" altLang="en-US" dirty="0"/>
              <a:t>를 사용하기 위한 구글 드라이브를 사용 할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30" name="Picture 6" descr="깃허브 사용하기(중급자편). Git을 사용해서 클라우드를 쓰듯이 소스들을 업로드해서 저장하고 다른… | by 신동규 | Medium">
            <a:extLst>
              <a:ext uri="{FF2B5EF4-FFF2-40B4-BE49-F238E27FC236}">
                <a16:creationId xmlns:a16="http://schemas.microsoft.com/office/drawing/2014/main" id="{29B1E045-F2EA-46BC-A5F0-1B8A07928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006" y="1746472"/>
            <a:ext cx="2564616" cy="116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BD7CDE-5A72-4045-BD82-D7C2A100C865}"/>
              </a:ext>
            </a:extLst>
          </p:cNvPr>
          <p:cNvSpPr txBox="1"/>
          <p:nvPr/>
        </p:nvSpPr>
        <p:spPr>
          <a:xfrm>
            <a:off x="1095313" y="1011034"/>
            <a:ext cx="2876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&lt;</a:t>
            </a:r>
            <a:r>
              <a:rPr lang="ko-KR" altLang="en-US" sz="2000" dirty="0"/>
              <a:t>협업 도구</a:t>
            </a:r>
            <a:r>
              <a:rPr lang="en-US" altLang="ko-KR" sz="2000" dirty="0"/>
              <a:t>&gt;</a:t>
            </a:r>
            <a:endParaRPr lang="ko-KR" altLang="en-US" sz="2000" dirty="0"/>
          </a:p>
        </p:txBody>
      </p:sp>
      <p:pic>
        <p:nvPicPr>
          <p:cNvPr id="4098" name="Picture 2" descr="Zoom Logo and Its History | LogoMyWay">
            <a:extLst>
              <a:ext uri="{FF2B5EF4-FFF2-40B4-BE49-F238E27FC236}">
                <a16:creationId xmlns:a16="http://schemas.microsoft.com/office/drawing/2014/main" id="{FD47C3A7-73B5-421F-8711-1E586D370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132" y="3164160"/>
            <a:ext cx="2876365" cy="115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840185B-8567-4B38-8F96-EA86C1642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405" y="3202324"/>
            <a:ext cx="4060723" cy="111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Google colab-2] 구글 코랩 개발환경 설정">
            <a:extLst>
              <a:ext uri="{FF2B5EF4-FFF2-40B4-BE49-F238E27FC236}">
                <a16:creationId xmlns:a16="http://schemas.microsoft.com/office/drawing/2014/main" id="{5A2617D7-7A34-41A3-A1EF-4497A9AA3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034" y="1588173"/>
            <a:ext cx="3357463" cy="1484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210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101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0B7D0"/>
      </a:accent1>
      <a:accent2>
        <a:srgbClr val="5B9BD5"/>
      </a:accent2>
      <a:accent3>
        <a:srgbClr val="B5A591"/>
      </a:accent3>
      <a:accent4>
        <a:srgbClr val="CF8595"/>
      </a:accent4>
      <a:accent5>
        <a:srgbClr val="CA92C4"/>
      </a:accent5>
      <a:accent6>
        <a:srgbClr val="989194"/>
      </a:accent6>
      <a:hlink>
        <a:srgbClr val="3F3F3F"/>
      </a:hlink>
      <a:folHlink>
        <a:srgbClr val="3F3F3F"/>
      </a:folHlink>
    </a:clrScheme>
    <a:fontScheme name="마루 부리 Beta_Arial">
      <a:majorFont>
        <a:latin typeface="Arial"/>
        <a:ea typeface="마루 부리 Beta"/>
        <a:cs typeface=""/>
      </a:majorFont>
      <a:minorFont>
        <a:latin typeface="Arial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1589</Words>
  <Application>Microsoft Office PowerPoint</Application>
  <PresentationFormat>와이드스크린</PresentationFormat>
  <Paragraphs>349</Paragraphs>
  <Slides>35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나눔고딕 ExtraBold</vt:lpstr>
      <vt:lpstr>나눔바른고딕</vt:lpstr>
      <vt:lpstr>마루 부리 Beta</vt:lpstr>
      <vt:lpstr>맑은 고딕</vt:lpstr>
      <vt:lpstr>Arial</vt:lpstr>
      <vt:lpstr>Consolas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호준 김</cp:lastModifiedBy>
  <cp:revision>96</cp:revision>
  <dcterms:created xsi:type="dcterms:W3CDTF">2020-10-10T02:21:24Z</dcterms:created>
  <dcterms:modified xsi:type="dcterms:W3CDTF">2022-01-30T07:33:59Z</dcterms:modified>
  <cp:version/>
</cp:coreProperties>
</file>